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3"/>
  </p:notesMasterIdLst>
  <p:sldIdLst>
    <p:sldId id="256" r:id="rId2"/>
    <p:sldId id="257" r:id="rId3"/>
    <p:sldId id="258" r:id="rId4"/>
    <p:sldId id="263" r:id="rId5"/>
    <p:sldId id="260" r:id="rId6"/>
    <p:sldId id="261" r:id="rId7"/>
    <p:sldId id="267" r:id="rId8"/>
    <p:sldId id="275" r:id="rId9"/>
    <p:sldId id="265" r:id="rId10"/>
    <p:sldId id="266" r:id="rId11"/>
    <p:sldId id="259" r:id="rId12"/>
    <p:sldId id="276" r:id="rId13"/>
    <p:sldId id="277" r:id="rId14"/>
    <p:sldId id="268" r:id="rId15"/>
    <p:sldId id="269" r:id="rId16"/>
    <p:sldId id="279" r:id="rId17"/>
    <p:sldId id="264" r:id="rId18"/>
    <p:sldId id="281" r:id="rId19"/>
    <p:sldId id="271" r:id="rId20"/>
    <p:sldId id="272"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FF505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74"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32AC55-A980-4089-8500-A0F8B63A0A03}" type="datetimeFigureOut">
              <a:rPr lang="en-US" smtClean="0"/>
              <a:t>12/18/2013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F0E633-F9C3-4C97-8BCB-44D7C2851036}" type="slidenum">
              <a:rPr lang="en-US" smtClean="0"/>
              <a:t>‹#›</a:t>
            </a:fld>
            <a:endParaRPr lang="en-US"/>
          </a:p>
        </p:txBody>
      </p:sp>
    </p:spTree>
    <p:extLst>
      <p:ext uri="{BB962C8B-B14F-4D97-AF65-F5344CB8AC3E}">
        <p14:creationId xmlns:p14="http://schemas.microsoft.com/office/powerpoint/2010/main" val="2163858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0E633-F9C3-4C97-8BCB-44D7C2851036}" type="slidenum">
              <a:rPr lang="en-US" smtClean="0"/>
              <a:t>1</a:t>
            </a:fld>
            <a:endParaRPr lang="en-US"/>
          </a:p>
        </p:txBody>
      </p:sp>
    </p:spTree>
    <p:extLst>
      <p:ext uri="{BB962C8B-B14F-4D97-AF65-F5344CB8AC3E}">
        <p14:creationId xmlns:p14="http://schemas.microsoft.com/office/powerpoint/2010/main" val="205910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0E633-F9C3-4C97-8BCB-44D7C2851036}" type="slidenum">
              <a:rPr lang="en-US" smtClean="0"/>
              <a:t>18</a:t>
            </a:fld>
            <a:endParaRPr lang="en-US"/>
          </a:p>
        </p:txBody>
      </p:sp>
    </p:spTree>
    <p:extLst>
      <p:ext uri="{BB962C8B-B14F-4D97-AF65-F5344CB8AC3E}">
        <p14:creationId xmlns:p14="http://schemas.microsoft.com/office/powerpoint/2010/main" val="2740329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9917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447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313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1580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619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40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7335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49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731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1708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4071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5287813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476" y="228600"/>
            <a:ext cx="7162800" cy="1371600"/>
          </a:xfrm>
          <a:solidFill>
            <a:schemeClr val="tx1">
              <a:lumMod val="50000"/>
              <a:lumOff val="50000"/>
            </a:schemeClr>
          </a:solidFill>
        </p:spPr>
        <p:style>
          <a:lnRef idx="2">
            <a:schemeClr val="accent1"/>
          </a:lnRef>
          <a:fillRef idx="1">
            <a:schemeClr val="lt1"/>
          </a:fillRef>
          <a:effectRef idx="0">
            <a:schemeClr val="accent1"/>
          </a:effectRef>
          <a:fontRef idx="minor">
            <a:schemeClr val="dk1"/>
          </a:fontRef>
        </p:style>
        <p:txBody>
          <a:bodyPr>
            <a:noAutofit/>
          </a:bodyPr>
          <a:lstStyle/>
          <a:p>
            <a:pPr algn="ctr"/>
            <a:r>
              <a:rPr lang="bn-BD" sz="8800" dirty="0" smtClean="0">
                <a:solidFill>
                  <a:srgbClr val="FF0000"/>
                </a:solidFill>
                <a:latin typeface="NikoshBAN" pitchFamily="2" charset="0"/>
                <a:cs typeface="NikoshBAN" pitchFamily="2" charset="0"/>
              </a:rPr>
              <a:t> </a:t>
            </a:r>
            <a:r>
              <a:rPr lang="bn-BD"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স্বাগতম</a:t>
            </a:r>
            <a:endParaRPr lang="en-US" sz="8800" dirty="0">
              <a:solidFill>
                <a:srgbClr val="FF0000"/>
              </a:solidFill>
              <a:latin typeface="NikoshBAN" pitchFamily="2" charset="0"/>
              <a:cs typeface="NikoshBAN" pitchFamily="2" charset="0"/>
            </a:endParaRPr>
          </a:p>
        </p:txBody>
      </p:sp>
      <p:sp>
        <p:nvSpPr>
          <p:cNvPr id="5" name="Content Placeholder 4"/>
          <p:cNvSpPr>
            <a:spLocks noGrp="1"/>
          </p:cNvSpPr>
          <p:nvPr>
            <p:ph idx="1"/>
          </p:nvPr>
        </p:nvSpPr>
        <p:spPr>
          <a:xfrm>
            <a:off x="864476" y="1828800"/>
            <a:ext cx="7162800" cy="4495800"/>
          </a:xfrm>
        </p:spPr>
        <p:txBody>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76" y="1828800"/>
            <a:ext cx="7162800" cy="4495800"/>
          </a:xfrm>
          <a:prstGeom prst="rect">
            <a:avLst/>
          </a:prstGeom>
        </p:spPr>
      </p:pic>
    </p:spTree>
    <p:extLst>
      <p:ext uri="{BB962C8B-B14F-4D97-AF65-F5344CB8AC3E}">
        <p14:creationId xmlns:p14="http://schemas.microsoft.com/office/powerpoint/2010/main" val="2507792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67000" y="1295400"/>
            <a:ext cx="3276600" cy="92333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    </a:t>
            </a:r>
            <a:r>
              <a:rPr lang="bn-BD"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সমাধান -১ </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endParaRPr>
          </a:p>
        </p:txBody>
      </p:sp>
      <p:sp>
        <p:nvSpPr>
          <p:cNvPr id="9" name="TextBox 8"/>
          <p:cNvSpPr txBox="1"/>
          <p:nvPr/>
        </p:nvSpPr>
        <p:spPr>
          <a:xfrm>
            <a:off x="1524000" y="2743200"/>
            <a:ext cx="5867400" cy="2308324"/>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600" dirty="0">
                <a:latin typeface="NikoshBAN" pitchFamily="2" charset="0"/>
                <a:cs typeface="NikoshBAN" pitchFamily="2" charset="0"/>
              </a:rPr>
              <a:t> </a:t>
            </a:r>
            <a:r>
              <a:rPr lang="bn-BD" sz="3600" dirty="0" smtClean="0">
                <a:latin typeface="NikoshBAN" pitchFamily="2" charset="0"/>
                <a:cs typeface="NikoshBAN" pitchFamily="2" charset="0"/>
              </a:rPr>
              <a:t>  *যার ভর  আছে </a:t>
            </a:r>
            <a:endParaRPr lang="en-US" sz="3600" dirty="0" smtClean="0">
              <a:latin typeface="NikoshBAN" pitchFamily="2" charset="0"/>
              <a:cs typeface="NikoshBAN" pitchFamily="2" charset="0"/>
            </a:endParaRPr>
          </a:p>
          <a:p>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*জায়গা দখল করে </a:t>
            </a:r>
            <a:endParaRPr lang="en-US" sz="3600" dirty="0" smtClean="0">
              <a:latin typeface="NikoshBAN" pitchFamily="2" charset="0"/>
              <a:cs typeface="NikoshBAN" pitchFamily="2" charset="0"/>
            </a:endParaRPr>
          </a:p>
          <a:p>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*এবং জড়তা আছে </a:t>
            </a:r>
            <a:endParaRPr lang="en-US" sz="3600" dirty="0" smtClean="0">
              <a:latin typeface="NikoshBAN" pitchFamily="2" charset="0"/>
              <a:cs typeface="NikoshBAN" pitchFamily="2" charset="0"/>
            </a:endParaRPr>
          </a:p>
          <a:p>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তাকে পদার্থ বলে। </a:t>
            </a:r>
            <a:endParaRPr lang="en-US" sz="3600" dirty="0">
              <a:latin typeface="NikoshBAN" pitchFamily="2" charset="0"/>
              <a:cs typeface="NikoshBAN" pitchFamily="2" charset="0"/>
            </a:endParaRPr>
          </a:p>
        </p:txBody>
      </p:sp>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2963" t="6965" r="4055" b="6870"/>
          <a:stretch/>
        </p:blipFill>
        <p:spPr>
          <a:xfrm>
            <a:off x="5334000" y="2842391"/>
            <a:ext cx="1524000" cy="2109941"/>
          </a:xfrm>
          <a:prstGeom prst="rect">
            <a:avLst/>
          </a:prstGeom>
        </p:spPr>
      </p:pic>
    </p:spTree>
    <p:extLst>
      <p:ext uri="{BB962C8B-B14F-4D97-AF65-F5344CB8AC3E}">
        <p14:creationId xmlns:p14="http://schemas.microsoft.com/office/powerpoint/2010/main" val="152424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9"/>
                                        </p:tgtEl>
                                        <p:attrNameLst>
                                          <p:attrName>ppt_y</p:attrName>
                                        </p:attrNameLst>
                                      </p:cBhvr>
                                      <p:tavLst>
                                        <p:tav tm="0">
                                          <p:val>
                                            <p:strVal val="#ppt_y"/>
                                          </p:val>
                                        </p:tav>
                                        <p:tav tm="100000">
                                          <p:val>
                                            <p:strVal val="#ppt_y"/>
                                          </p:val>
                                        </p:tav>
                                      </p:tavLst>
                                    </p:anim>
                                    <p:anim calcmode="lin" valueType="num">
                                      <p:cBhvr>
                                        <p:cTn id="1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 calcmode="lin" valueType="num">
                                      <p:cBhvr additive="base">
                                        <p:cTn id="2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 calcmode="lin" valueType="num">
                                      <p:cBhvr additive="base">
                                        <p:cTn id="34"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 calcmode="lin" valueType="num">
                                      <p:cBhvr additive="base">
                                        <p:cTn id="40"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1+#ppt_w/2"/>
                                          </p:val>
                                        </p:tav>
                                        <p:tav tm="100000">
                                          <p:val>
                                            <p:strVal val="#ppt_x"/>
                                          </p:val>
                                        </p:tav>
                                      </p:tavLst>
                                    </p:anim>
                                    <p:anim calcmode="lin" valueType="num">
                                      <p:cBhvr additive="base">
                                        <p:cTn id="4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233906" y="152400"/>
            <a:ext cx="6233693" cy="70788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নিচের চিত্র গুলি দেখে চিন্তা করে বল-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547935"/>
            <a:ext cx="2143125" cy="2143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16757" t="10701" b="13566"/>
          <a:stretch/>
        </p:blipFill>
        <p:spPr>
          <a:xfrm>
            <a:off x="533400" y="1547935"/>
            <a:ext cx="1966356" cy="2185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799" y="1547936"/>
            <a:ext cx="2216725" cy="21850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8" name="TextBox 17"/>
          <p:cNvSpPr txBox="1"/>
          <p:nvPr/>
        </p:nvSpPr>
        <p:spPr>
          <a:xfrm>
            <a:off x="683821" y="4297878"/>
            <a:ext cx="1371600" cy="646331"/>
          </a:xfrm>
          <a:prstGeom prst="rect">
            <a:avLst/>
          </a:prstGeom>
          <a:noFill/>
        </p:spPr>
        <p:txBody>
          <a:bodyPr wrap="square" rtlCol="0">
            <a:spAutoFit/>
          </a:bodyPr>
          <a:lstStyle/>
          <a:p>
            <a:r>
              <a:rPr lang="bn-BD" sz="3600" dirty="0" smtClean="0">
                <a:latin typeface="NikoshBAN" pitchFamily="2" charset="0"/>
                <a:cs typeface="NikoshBAN" pitchFamily="2" charset="0"/>
              </a:rPr>
              <a:t>পাথর</a:t>
            </a:r>
            <a:endParaRPr lang="en-US" sz="3600" dirty="0">
              <a:latin typeface="NikoshBAN" pitchFamily="2" charset="0"/>
              <a:cs typeface="NikoshBAN" pitchFamily="2" charset="0"/>
            </a:endParaRPr>
          </a:p>
        </p:txBody>
      </p:sp>
      <p:sp>
        <p:nvSpPr>
          <p:cNvPr id="19" name="TextBox 18"/>
          <p:cNvSpPr txBox="1"/>
          <p:nvPr/>
        </p:nvSpPr>
        <p:spPr>
          <a:xfrm>
            <a:off x="3810000" y="4267200"/>
            <a:ext cx="2209800" cy="646331"/>
          </a:xfrm>
          <a:prstGeom prst="rect">
            <a:avLst/>
          </a:prstGeom>
          <a:noFill/>
        </p:spPr>
        <p:txBody>
          <a:bodyPr wrap="square" rtlCol="0">
            <a:spAutoFit/>
          </a:bodyPr>
          <a:lstStyle/>
          <a:p>
            <a:r>
              <a:rPr lang="bn-BD" sz="3600" dirty="0" smtClean="0">
                <a:latin typeface="NikoshBAN" pitchFamily="2" charset="0"/>
                <a:cs typeface="NikoshBAN" pitchFamily="2" charset="0"/>
              </a:rPr>
              <a:t>ডাষ্টার </a:t>
            </a:r>
            <a:endParaRPr lang="en-US" sz="3600" dirty="0">
              <a:latin typeface="NikoshBAN" pitchFamily="2" charset="0"/>
              <a:cs typeface="NikoshBAN" pitchFamily="2" charset="0"/>
            </a:endParaRPr>
          </a:p>
        </p:txBody>
      </p:sp>
      <p:sp>
        <p:nvSpPr>
          <p:cNvPr id="20" name="TextBox 19"/>
          <p:cNvSpPr txBox="1"/>
          <p:nvPr/>
        </p:nvSpPr>
        <p:spPr>
          <a:xfrm>
            <a:off x="6553200" y="4267200"/>
            <a:ext cx="2286000" cy="646331"/>
          </a:xfrm>
          <a:prstGeom prst="rect">
            <a:avLst/>
          </a:prstGeom>
          <a:noFill/>
        </p:spPr>
        <p:txBody>
          <a:bodyPr wrap="square" rtlCol="0">
            <a:spAutoFit/>
          </a:bodyPr>
          <a:lstStyle/>
          <a:p>
            <a:r>
              <a:rPr lang="bn-BD" sz="3600" dirty="0" smtClean="0">
                <a:latin typeface="NikoshBAN" pitchFamily="2" charset="0"/>
                <a:cs typeface="NikoshBAN" pitchFamily="2" charset="0"/>
              </a:rPr>
              <a:t>টেবিল চেয়ার</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82993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6753" b="23150"/>
          <a:stretch/>
        </p:blipFill>
        <p:spPr>
          <a:xfrm flipH="1">
            <a:off x="762000" y="990600"/>
            <a:ext cx="2895600" cy="37348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8" t="4838" r="68475" b="4838"/>
          <a:stretch/>
        </p:blipFill>
        <p:spPr>
          <a:xfrm>
            <a:off x="5223616" y="943487"/>
            <a:ext cx="2853584" cy="37348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533400" y="5579423"/>
            <a:ext cx="2743200" cy="646331"/>
          </a:xfrm>
          <a:prstGeom prst="rect">
            <a:avLst/>
          </a:prstGeom>
          <a:noFill/>
        </p:spPr>
        <p:txBody>
          <a:bodyPr wrap="square" rtlCol="0">
            <a:spAutoFit/>
          </a:bodyPr>
          <a:lstStyle/>
          <a:p>
            <a:r>
              <a:rPr lang="bn-BD" sz="3600" dirty="0" smtClean="0">
                <a:latin typeface="NikoshBAN" pitchFamily="2" charset="0"/>
                <a:cs typeface="NikoshBAN" pitchFamily="2" charset="0"/>
              </a:rPr>
              <a:t>সরিষার তৈল </a:t>
            </a:r>
            <a:endParaRPr lang="en-US" sz="3600" dirty="0">
              <a:latin typeface="NikoshBAN" pitchFamily="2" charset="0"/>
              <a:cs typeface="NikoshBAN" pitchFamily="2" charset="0"/>
            </a:endParaRPr>
          </a:p>
        </p:txBody>
      </p:sp>
      <p:sp>
        <p:nvSpPr>
          <p:cNvPr id="5" name="TextBox 4"/>
          <p:cNvSpPr txBox="1"/>
          <p:nvPr/>
        </p:nvSpPr>
        <p:spPr>
          <a:xfrm>
            <a:off x="5854224" y="5418553"/>
            <a:ext cx="1592367" cy="646331"/>
          </a:xfrm>
          <a:prstGeom prst="rect">
            <a:avLst/>
          </a:prstGeom>
          <a:noFill/>
        </p:spPr>
        <p:txBody>
          <a:bodyPr wrap="square" rtlCol="0">
            <a:spAutoFit/>
          </a:bodyPr>
          <a:lstStyle/>
          <a:p>
            <a:r>
              <a:rPr lang="bn-BD" sz="3600" dirty="0" smtClean="0">
                <a:latin typeface="NikoshBAN" pitchFamily="2" charset="0"/>
                <a:cs typeface="NikoshBAN" pitchFamily="2" charset="0"/>
              </a:rPr>
              <a:t>ড্রিঙ্কস</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79526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
            <a:ext cx="3505200" cy="259079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6452" y="228600"/>
            <a:ext cx="3502104" cy="261257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8001" b="10649"/>
          <a:stretch/>
        </p:blipFill>
        <p:spPr>
          <a:xfrm>
            <a:off x="3733800" y="3200400"/>
            <a:ext cx="1900113" cy="26948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6248400" y="3200400"/>
            <a:ext cx="2286000" cy="646331"/>
          </a:xfrm>
          <a:prstGeom prst="rect">
            <a:avLst/>
          </a:prstGeom>
          <a:noFill/>
        </p:spPr>
        <p:txBody>
          <a:bodyPr wrap="square" rtlCol="0">
            <a:spAutoFit/>
          </a:bodyPr>
          <a:lstStyle/>
          <a:p>
            <a:r>
              <a:rPr lang="bn-BD" sz="3600" dirty="0" smtClean="0">
                <a:latin typeface="NikoshBAN" pitchFamily="2" charset="0"/>
                <a:cs typeface="NikoshBAN" pitchFamily="2" charset="0"/>
              </a:rPr>
              <a:t>অক্সিজেন মাক্স</a:t>
            </a:r>
            <a:endParaRPr lang="en-US" sz="3600" dirty="0">
              <a:latin typeface="NikoshBAN" pitchFamily="2" charset="0"/>
              <a:cs typeface="NikoshBAN" pitchFamily="2" charset="0"/>
            </a:endParaRPr>
          </a:p>
        </p:txBody>
      </p:sp>
      <p:sp>
        <p:nvSpPr>
          <p:cNvPr id="7" name="TextBox 6"/>
          <p:cNvSpPr txBox="1"/>
          <p:nvPr/>
        </p:nvSpPr>
        <p:spPr>
          <a:xfrm>
            <a:off x="537358" y="3200400"/>
            <a:ext cx="2286000" cy="646331"/>
          </a:xfrm>
          <a:prstGeom prst="rect">
            <a:avLst/>
          </a:prstGeom>
          <a:noFill/>
        </p:spPr>
        <p:txBody>
          <a:bodyPr wrap="square" rtlCol="0">
            <a:spAutoFit/>
          </a:bodyPr>
          <a:lstStyle/>
          <a:p>
            <a:r>
              <a:rPr lang="bn-BD" sz="3600" dirty="0" smtClean="0">
                <a:latin typeface="NikoshBAN" pitchFamily="2" charset="0"/>
                <a:cs typeface="NikoshBAN" pitchFamily="2" charset="0"/>
              </a:rPr>
              <a:t>কার্বন-অক্সাইড </a:t>
            </a:r>
            <a:endParaRPr lang="en-US" sz="3600" dirty="0">
              <a:latin typeface="NikoshBAN" pitchFamily="2" charset="0"/>
              <a:cs typeface="NikoshBAN" pitchFamily="2" charset="0"/>
            </a:endParaRPr>
          </a:p>
        </p:txBody>
      </p:sp>
      <p:sp>
        <p:nvSpPr>
          <p:cNvPr id="8" name="TextBox 7"/>
          <p:cNvSpPr txBox="1"/>
          <p:nvPr/>
        </p:nvSpPr>
        <p:spPr>
          <a:xfrm>
            <a:off x="3654631" y="6019800"/>
            <a:ext cx="2590800" cy="646331"/>
          </a:xfrm>
          <a:prstGeom prst="rect">
            <a:avLst/>
          </a:prstGeom>
          <a:noFill/>
        </p:spPr>
        <p:txBody>
          <a:bodyPr wrap="square" rtlCol="0">
            <a:spAutoFit/>
          </a:bodyPr>
          <a:lstStyle/>
          <a:p>
            <a:r>
              <a:rPr lang="bn-BD" sz="3600" dirty="0" smtClean="0">
                <a:latin typeface="NikoshBAN" pitchFamily="2" charset="0"/>
                <a:cs typeface="NikoshBAN" pitchFamily="2" charset="0"/>
              </a:rPr>
              <a:t>  গ্যাস বেলুন</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413403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2514600"/>
            <a:ext cx="7772400" cy="1754326"/>
          </a:xfrm>
          <a:prstGeom prst="rect">
            <a:avLst/>
          </a:prstGeom>
          <a:solidFill>
            <a:schemeClr val="bg1">
              <a:lumMod val="95000"/>
            </a:schemeClr>
          </a:solidFill>
        </p:spPr>
        <p:txBody>
          <a:bodyPr wrap="square" rtlCol="0">
            <a:spAutoFit/>
          </a:bodyPr>
          <a:lstStyle/>
          <a:p>
            <a:r>
              <a:rPr lang="bn-BD" dirty="0" smtClean="0">
                <a:latin typeface="NikoshBAN" pitchFamily="2" charset="0"/>
                <a:cs typeface="NikoshBAN" pitchFamily="2" charset="0"/>
              </a:rPr>
              <a:t>                                                        </a:t>
            </a:r>
            <a:r>
              <a:rPr lang="bn-BD" sz="4000" dirty="0" smtClean="0">
                <a:latin typeface="NikoshBAN" pitchFamily="2" charset="0"/>
                <a:cs typeface="NikoshBAN" pitchFamily="2" charset="0"/>
              </a:rPr>
              <a:t>কর্মপত্র-২ </a:t>
            </a:r>
            <a:r>
              <a:rPr lang="bn-BD" dirty="0" smtClean="0">
                <a:latin typeface="NikoshBAN" pitchFamily="2" charset="0"/>
                <a:cs typeface="NikoshBAN" pitchFamily="2" charset="0"/>
              </a:rPr>
              <a:t>                        (সময়-১০ মিনিট)</a:t>
            </a:r>
          </a:p>
          <a:p>
            <a:r>
              <a:rPr lang="bn-BD" sz="3200" dirty="0" smtClean="0">
                <a:latin typeface="NikoshBAN" pitchFamily="2" charset="0"/>
                <a:cs typeface="NikoshBAN" pitchFamily="2" charset="0"/>
              </a:rPr>
              <a:t>     পদার্থের অবস্থার ৩ টি করে   বৈশিষ্ট্য লিখ। </a:t>
            </a:r>
          </a:p>
          <a:p>
            <a:r>
              <a:rPr lang="bn-BD" sz="3200" dirty="0">
                <a:latin typeface="NikoshBAN" pitchFamily="2" charset="0"/>
                <a:cs typeface="NikoshBAN" pitchFamily="2" charset="0"/>
              </a:rPr>
              <a:t> </a:t>
            </a:r>
            <a:r>
              <a:rPr lang="bn-BD" sz="3200" dirty="0" smtClean="0">
                <a:latin typeface="NikoshBAN" pitchFamily="2" charset="0"/>
                <a:cs typeface="NikoshBAN" pitchFamily="2" charset="0"/>
              </a:rPr>
              <a:t>                                                         </a:t>
            </a:r>
            <a:r>
              <a:rPr lang="bn-BD" sz="2400" dirty="0" smtClean="0">
                <a:latin typeface="NikoshBAN" pitchFamily="2" charset="0"/>
                <a:cs typeface="NikoshBAN" pitchFamily="2" charset="0"/>
              </a:rPr>
              <a:t>(</a:t>
            </a:r>
            <a:r>
              <a:rPr lang="bn-BD" sz="2800" dirty="0" smtClean="0">
                <a:latin typeface="NikoshBAN" pitchFamily="2" charset="0"/>
                <a:cs typeface="NikoshBAN" pitchFamily="2" charset="0"/>
              </a:rPr>
              <a:t>জোড়ায় কাজ)</a:t>
            </a:r>
            <a:endParaRPr lang="en-US" sz="2800" dirty="0"/>
          </a:p>
        </p:txBody>
      </p:sp>
    </p:spTree>
    <p:extLst>
      <p:ext uri="{BB962C8B-B14F-4D97-AF65-F5344CB8AC3E}">
        <p14:creationId xmlns:p14="http://schemas.microsoft.com/office/powerpoint/2010/main" val="328216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52400"/>
            <a:ext cx="2667000" cy="64633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bn-BD" sz="3600" dirty="0" smtClean="0">
                <a:latin typeface="NikoshBAN" pitchFamily="2" charset="0"/>
                <a:cs typeface="NikoshBAN" pitchFamily="2" charset="0"/>
              </a:rPr>
              <a:t>   সমাধান-২ </a:t>
            </a:r>
            <a:endParaRPr lang="en-US" sz="3600" dirty="0">
              <a:latin typeface="NikoshBAN" pitchFamily="2" charset="0"/>
              <a:cs typeface="NikoshBAN" pitchFamily="2" charset="0"/>
            </a:endParaRPr>
          </a:p>
        </p:txBody>
      </p:sp>
      <p:sp>
        <p:nvSpPr>
          <p:cNvPr id="26" name="TextBox 25"/>
          <p:cNvSpPr txBox="1"/>
          <p:nvPr/>
        </p:nvSpPr>
        <p:spPr>
          <a:xfrm>
            <a:off x="304800" y="1066800"/>
            <a:ext cx="8597462" cy="2308324"/>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3600" dirty="0">
                <a:latin typeface="NikoshBAN" pitchFamily="2" charset="0"/>
                <a:cs typeface="NikoshBAN" pitchFamily="2" charset="0"/>
              </a:rPr>
              <a:t>১</a:t>
            </a:r>
            <a:r>
              <a:rPr lang="bn-BD" sz="3600" dirty="0" smtClean="0">
                <a:latin typeface="NikoshBAN" pitchFamily="2" charset="0"/>
                <a:cs typeface="NikoshBAN" pitchFamily="2" charset="0"/>
              </a:rPr>
              <a:t>।কঠিন পদার্থের তিনটি বৈশিষ্ট্য হল- যথাঃ                                         </a:t>
            </a:r>
          </a:p>
          <a:p>
            <a:r>
              <a:rPr lang="bn-BD" sz="3600" dirty="0" smtClean="0">
                <a:latin typeface="NikoshBAN" pitchFamily="2" charset="0"/>
                <a:cs typeface="NikoshBAN" pitchFamily="2" charset="0"/>
              </a:rPr>
              <a:t>                      (ক) এইটি দৃঢ় ও মজবুত।</a:t>
            </a:r>
          </a:p>
          <a:p>
            <a:r>
              <a:rPr lang="bn-BD" sz="3600" dirty="0" smtClean="0">
                <a:latin typeface="NikoshBAN" pitchFamily="2" charset="0"/>
                <a:cs typeface="NikoshBAN" pitchFamily="2" charset="0"/>
              </a:rPr>
              <a:t>                      (খ) এইটির নির্দিষ্ট আকার ও আয়তন আছে।</a:t>
            </a:r>
          </a:p>
          <a:p>
            <a:r>
              <a:rPr lang="bn-BD" sz="3600" dirty="0" smtClean="0">
                <a:latin typeface="NikoshBAN" pitchFamily="2" charset="0"/>
                <a:cs typeface="NikoshBAN" pitchFamily="2" charset="0"/>
              </a:rPr>
              <a:t>                      (গ) এইটি উচ্চ গলনাংক বিশিষ্ট।   </a:t>
            </a:r>
            <a:endParaRPr lang="en-US" sz="3600" dirty="0">
              <a:latin typeface="NikoshBAN" pitchFamily="2" charset="0"/>
              <a:cs typeface="NikoshBAN" pitchFamily="2" charset="0"/>
            </a:endParaRPr>
          </a:p>
        </p:txBody>
      </p:sp>
      <p:sp>
        <p:nvSpPr>
          <p:cNvPr id="6" name="TextBox 5"/>
          <p:cNvSpPr txBox="1"/>
          <p:nvPr/>
        </p:nvSpPr>
        <p:spPr>
          <a:xfrm>
            <a:off x="323603" y="3670465"/>
            <a:ext cx="8597462" cy="2308324"/>
          </a:xfrm>
          <a:prstGeom prst="rect">
            <a:avLst/>
          </a:prstGeom>
          <a:solidFill>
            <a:schemeClr val="bg2">
              <a:lumMod val="90000"/>
            </a:schemeClr>
          </a:solidFill>
          <a:ln>
            <a:solidFill>
              <a:srgbClr val="CC00FF"/>
            </a:solidFill>
          </a:ln>
        </p:spPr>
        <p:txBody>
          <a:bodyPr wrap="square" rtlCol="0">
            <a:spAutoFit/>
          </a:bodyPr>
          <a:lstStyle/>
          <a:p>
            <a:r>
              <a:rPr lang="bn-BD" sz="3600" dirty="0" smtClean="0">
                <a:latin typeface="NikoshBAN" pitchFamily="2" charset="0"/>
                <a:cs typeface="NikoshBAN" pitchFamily="2" charset="0"/>
              </a:rPr>
              <a:t>২। তরল পদার্থের তিনটি বৈশিষ্ট্যহল</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যথাঃ</a:t>
            </a:r>
          </a:p>
          <a:p>
            <a:r>
              <a:rPr lang="bn-BD" sz="3600" dirty="0" smtClean="0">
                <a:latin typeface="NikoshBAN" pitchFamily="2" charset="0"/>
                <a:cs typeface="NikoshBAN" pitchFamily="2" charset="0"/>
              </a:rPr>
              <a:t>(ক) </a:t>
            </a:r>
            <a:r>
              <a:rPr lang="bn-BD" sz="3600" dirty="0">
                <a:latin typeface="NikoshBAN" pitchFamily="2" charset="0"/>
                <a:cs typeface="NikoshBAN" pitchFamily="2" charset="0"/>
              </a:rPr>
              <a:t>এইটির নির্দিষ্ট আকার </a:t>
            </a:r>
            <a:r>
              <a:rPr lang="bn-BD" sz="3600" dirty="0" smtClean="0">
                <a:latin typeface="NikoshBAN" pitchFamily="2" charset="0"/>
                <a:cs typeface="NikoshBAN" pitchFamily="2" charset="0"/>
              </a:rPr>
              <a:t>নেই কিন্তু </a:t>
            </a:r>
            <a:r>
              <a:rPr lang="bn-BD" sz="3600" dirty="0">
                <a:latin typeface="NikoshBAN" pitchFamily="2" charset="0"/>
                <a:cs typeface="NikoshBAN" pitchFamily="2" charset="0"/>
              </a:rPr>
              <a:t>আয়তন </a:t>
            </a:r>
            <a:r>
              <a:rPr lang="bn-BD" sz="3600" dirty="0" smtClean="0">
                <a:latin typeface="NikoshBAN" pitchFamily="2" charset="0"/>
                <a:cs typeface="NikoshBAN" pitchFamily="2" charset="0"/>
              </a:rPr>
              <a:t>য়াছে।</a:t>
            </a:r>
            <a:endParaRPr lang="bn-BD" sz="3600" dirty="0">
              <a:latin typeface="NikoshBAN" pitchFamily="2" charset="0"/>
              <a:cs typeface="NikoshBAN" pitchFamily="2" charset="0"/>
            </a:endParaRPr>
          </a:p>
          <a:p>
            <a:r>
              <a:rPr lang="bn-BD" sz="3600" dirty="0" smtClean="0">
                <a:latin typeface="NikoshBAN" pitchFamily="2" charset="0"/>
                <a:cs typeface="NikoshBAN" pitchFamily="2" charset="0"/>
              </a:rPr>
              <a:t> (খ) এইট নিম্ন </a:t>
            </a:r>
            <a:r>
              <a:rPr lang="bn-BD" sz="3600" dirty="0">
                <a:latin typeface="NikoshBAN" pitchFamily="2" charset="0"/>
                <a:cs typeface="NikoshBAN" pitchFamily="2" charset="0"/>
              </a:rPr>
              <a:t>গলনাংক বিশিষ্ট</a:t>
            </a:r>
            <a:r>
              <a:rPr lang="bn-BD" sz="3600" dirty="0" smtClean="0">
                <a:latin typeface="NikoshBAN" pitchFamily="2" charset="0"/>
                <a:cs typeface="NikoshBAN" pitchFamily="2" charset="0"/>
              </a:rPr>
              <a:t>। </a:t>
            </a:r>
          </a:p>
          <a:p>
            <a:r>
              <a:rPr lang="bn-BD" sz="3600" dirty="0">
                <a:latin typeface="NikoshBAN" pitchFamily="2" charset="0"/>
                <a:cs typeface="NikoshBAN" pitchFamily="2" charset="0"/>
              </a:rPr>
              <a:t> </a:t>
            </a:r>
            <a:r>
              <a:rPr lang="bn-BD" sz="3600" dirty="0" smtClean="0">
                <a:latin typeface="NikoshBAN" pitchFamily="2" charset="0"/>
                <a:cs typeface="NikoshBAN" pitchFamily="2" charset="0"/>
              </a:rPr>
              <a:t>(গ) বস্তু ভেদে এটির ঘনত্ব কমবেশি হয়।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98460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nodeType="clickEffect">
                                  <p:stCondLst>
                                    <p:cond delay="0"/>
                                  </p:stCondLst>
                                  <p:iterate type="lt">
                                    <p:tmPct val="10000"/>
                                  </p:iterate>
                                  <p:childTnLst>
                                    <p:set>
                                      <p:cBhvr>
                                        <p:cTn id="20" dur="1" fill="hold">
                                          <p:stCondLst>
                                            <p:cond delay="0"/>
                                          </p:stCondLst>
                                        </p:cTn>
                                        <p:tgtEl>
                                          <p:spTgt spid="26">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26">
                                            <p:txEl>
                                              <p:pRg st="0" end="0"/>
                                            </p:txEl>
                                          </p:spTgt>
                                        </p:tgtEl>
                                        <p:attrNameLst>
                                          <p:attrName>ppt_w</p:attrName>
                                        </p:attrNameLst>
                                      </p:cBhvr>
                                    </p:anim>
                                    <p:anim by="(#ppt_w*0.50)" calcmode="lin" valueType="num">
                                      <p:cBhvr>
                                        <p:cTn id="22" dur="500" decel="50000" autoRev="1" fill="hold">
                                          <p:stCondLst>
                                            <p:cond delay="0"/>
                                          </p:stCondLst>
                                        </p:cTn>
                                        <p:tgtEl>
                                          <p:spTgt spid="26">
                                            <p:txEl>
                                              <p:pRg st="0" end="0"/>
                                            </p:txEl>
                                          </p:spTgt>
                                        </p:tgtEl>
                                        <p:attrNameLst>
                                          <p:attrName>ppt_x</p:attrName>
                                        </p:attrNameLst>
                                      </p:cBhvr>
                                    </p:anim>
                                    <p:anim from="(-#ppt_h/2)" to="(#ppt_y)" calcmode="lin" valueType="num">
                                      <p:cBhvr>
                                        <p:cTn id="23" dur="1000" fill="hold">
                                          <p:stCondLst>
                                            <p:cond delay="0"/>
                                          </p:stCondLst>
                                        </p:cTn>
                                        <p:tgtEl>
                                          <p:spTgt spid="26">
                                            <p:txEl>
                                              <p:pRg st="0" end="0"/>
                                            </p:txEl>
                                          </p:spTgt>
                                        </p:tgtEl>
                                        <p:attrNameLst>
                                          <p:attrName>ppt_y</p:attrName>
                                        </p:attrNameLst>
                                      </p:cBhvr>
                                    </p:anim>
                                    <p:animRot by="21600000">
                                      <p:cBhvr>
                                        <p:cTn id="24" dur="1000" fill="hold">
                                          <p:stCondLst>
                                            <p:cond delay="0"/>
                                          </p:stCondLst>
                                        </p:cTn>
                                        <p:tgtEl>
                                          <p:spTgt spid="26">
                                            <p:txEl>
                                              <p:pRg st="0" end="0"/>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nodeType="clickEffect">
                                  <p:stCondLst>
                                    <p:cond delay="0"/>
                                  </p:stCondLst>
                                  <p:iterate type="lt">
                                    <p:tmPct val="10000"/>
                                  </p:iterate>
                                  <p:childTnLst>
                                    <p:set>
                                      <p:cBhvr>
                                        <p:cTn id="28" dur="1" fill="hold">
                                          <p:stCondLst>
                                            <p:cond delay="0"/>
                                          </p:stCondLst>
                                        </p:cTn>
                                        <p:tgtEl>
                                          <p:spTgt spid="26">
                                            <p:txEl>
                                              <p:pRg st="1" end="1"/>
                                            </p:txEl>
                                          </p:spTgt>
                                        </p:tgtEl>
                                        <p:attrNameLst>
                                          <p:attrName>style.visibility</p:attrName>
                                        </p:attrNameLst>
                                      </p:cBhvr>
                                      <p:to>
                                        <p:strVal val="visible"/>
                                      </p:to>
                                    </p:set>
                                    <p:anim by="(-#ppt_w*2)" calcmode="lin" valueType="num">
                                      <p:cBhvr rctx="PPT">
                                        <p:cTn id="29" dur="500" autoRev="1" fill="hold">
                                          <p:stCondLst>
                                            <p:cond delay="0"/>
                                          </p:stCondLst>
                                        </p:cTn>
                                        <p:tgtEl>
                                          <p:spTgt spid="26">
                                            <p:txEl>
                                              <p:pRg st="1" end="1"/>
                                            </p:txEl>
                                          </p:spTgt>
                                        </p:tgtEl>
                                        <p:attrNameLst>
                                          <p:attrName>ppt_w</p:attrName>
                                        </p:attrNameLst>
                                      </p:cBhvr>
                                    </p:anim>
                                    <p:anim by="(#ppt_w*0.50)" calcmode="lin" valueType="num">
                                      <p:cBhvr>
                                        <p:cTn id="30" dur="500" decel="50000" autoRev="1" fill="hold">
                                          <p:stCondLst>
                                            <p:cond delay="0"/>
                                          </p:stCondLst>
                                        </p:cTn>
                                        <p:tgtEl>
                                          <p:spTgt spid="26">
                                            <p:txEl>
                                              <p:pRg st="1" end="1"/>
                                            </p:txEl>
                                          </p:spTgt>
                                        </p:tgtEl>
                                        <p:attrNameLst>
                                          <p:attrName>ppt_x</p:attrName>
                                        </p:attrNameLst>
                                      </p:cBhvr>
                                    </p:anim>
                                    <p:anim from="(-#ppt_h/2)" to="(#ppt_y)" calcmode="lin" valueType="num">
                                      <p:cBhvr>
                                        <p:cTn id="31" dur="1000" fill="hold">
                                          <p:stCondLst>
                                            <p:cond delay="0"/>
                                          </p:stCondLst>
                                        </p:cTn>
                                        <p:tgtEl>
                                          <p:spTgt spid="26">
                                            <p:txEl>
                                              <p:pRg st="1" end="1"/>
                                            </p:txEl>
                                          </p:spTgt>
                                        </p:tgtEl>
                                        <p:attrNameLst>
                                          <p:attrName>ppt_y</p:attrName>
                                        </p:attrNameLst>
                                      </p:cBhvr>
                                    </p:anim>
                                    <p:animRot by="21600000">
                                      <p:cBhvr>
                                        <p:cTn id="32" dur="1000" fill="hold">
                                          <p:stCondLst>
                                            <p:cond delay="0"/>
                                          </p:stCondLst>
                                        </p:cTn>
                                        <p:tgtEl>
                                          <p:spTgt spid="26">
                                            <p:txEl>
                                              <p:pRg st="1" end="1"/>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nodeType="clickEffect">
                                  <p:stCondLst>
                                    <p:cond delay="0"/>
                                  </p:stCondLst>
                                  <p:iterate type="lt">
                                    <p:tmPct val="10000"/>
                                  </p:iterate>
                                  <p:childTnLst>
                                    <p:set>
                                      <p:cBhvr>
                                        <p:cTn id="36" dur="1" fill="hold">
                                          <p:stCondLst>
                                            <p:cond delay="0"/>
                                          </p:stCondLst>
                                        </p:cTn>
                                        <p:tgtEl>
                                          <p:spTgt spid="26">
                                            <p:txEl>
                                              <p:pRg st="2" end="2"/>
                                            </p:txEl>
                                          </p:spTgt>
                                        </p:tgtEl>
                                        <p:attrNameLst>
                                          <p:attrName>style.visibility</p:attrName>
                                        </p:attrNameLst>
                                      </p:cBhvr>
                                      <p:to>
                                        <p:strVal val="visible"/>
                                      </p:to>
                                    </p:set>
                                    <p:anim by="(-#ppt_w*2)" calcmode="lin" valueType="num">
                                      <p:cBhvr rctx="PPT">
                                        <p:cTn id="37" dur="500" autoRev="1" fill="hold">
                                          <p:stCondLst>
                                            <p:cond delay="0"/>
                                          </p:stCondLst>
                                        </p:cTn>
                                        <p:tgtEl>
                                          <p:spTgt spid="26">
                                            <p:txEl>
                                              <p:pRg st="2" end="2"/>
                                            </p:txEl>
                                          </p:spTgt>
                                        </p:tgtEl>
                                        <p:attrNameLst>
                                          <p:attrName>ppt_w</p:attrName>
                                        </p:attrNameLst>
                                      </p:cBhvr>
                                    </p:anim>
                                    <p:anim by="(#ppt_w*0.50)" calcmode="lin" valueType="num">
                                      <p:cBhvr>
                                        <p:cTn id="38" dur="500" decel="50000" autoRev="1" fill="hold">
                                          <p:stCondLst>
                                            <p:cond delay="0"/>
                                          </p:stCondLst>
                                        </p:cTn>
                                        <p:tgtEl>
                                          <p:spTgt spid="26">
                                            <p:txEl>
                                              <p:pRg st="2" end="2"/>
                                            </p:txEl>
                                          </p:spTgt>
                                        </p:tgtEl>
                                        <p:attrNameLst>
                                          <p:attrName>ppt_x</p:attrName>
                                        </p:attrNameLst>
                                      </p:cBhvr>
                                    </p:anim>
                                    <p:anim from="(-#ppt_h/2)" to="(#ppt_y)" calcmode="lin" valueType="num">
                                      <p:cBhvr>
                                        <p:cTn id="39" dur="1000" fill="hold">
                                          <p:stCondLst>
                                            <p:cond delay="0"/>
                                          </p:stCondLst>
                                        </p:cTn>
                                        <p:tgtEl>
                                          <p:spTgt spid="26">
                                            <p:txEl>
                                              <p:pRg st="2" end="2"/>
                                            </p:txEl>
                                          </p:spTgt>
                                        </p:tgtEl>
                                        <p:attrNameLst>
                                          <p:attrName>ppt_y</p:attrName>
                                        </p:attrNameLst>
                                      </p:cBhvr>
                                    </p:anim>
                                    <p:animRot by="21600000">
                                      <p:cBhvr>
                                        <p:cTn id="40" dur="1000" fill="hold">
                                          <p:stCondLst>
                                            <p:cond delay="0"/>
                                          </p:stCondLst>
                                        </p:cTn>
                                        <p:tgtEl>
                                          <p:spTgt spid="26">
                                            <p:txEl>
                                              <p:pRg st="2" end="2"/>
                                            </p:tx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nodeType="clickEffect">
                                  <p:stCondLst>
                                    <p:cond delay="0"/>
                                  </p:stCondLst>
                                  <p:iterate type="lt">
                                    <p:tmPct val="10000"/>
                                  </p:iterate>
                                  <p:childTnLst>
                                    <p:set>
                                      <p:cBhvr>
                                        <p:cTn id="44" dur="1" fill="hold">
                                          <p:stCondLst>
                                            <p:cond delay="0"/>
                                          </p:stCondLst>
                                        </p:cTn>
                                        <p:tgtEl>
                                          <p:spTgt spid="26">
                                            <p:txEl>
                                              <p:pRg st="3" end="3"/>
                                            </p:txEl>
                                          </p:spTgt>
                                        </p:tgtEl>
                                        <p:attrNameLst>
                                          <p:attrName>style.visibility</p:attrName>
                                        </p:attrNameLst>
                                      </p:cBhvr>
                                      <p:to>
                                        <p:strVal val="visible"/>
                                      </p:to>
                                    </p:set>
                                    <p:anim by="(-#ppt_w*2)" calcmode="lin" valueType="num">
                                      <p:cBhvr rctx="PPT">
                                        <p:cTn id="45" dur="500" autoRev="1" fill="hold">
                                          <p:stCondLst>
                                            <p:cond delay="0"/>
                                          </p:stCondLst>
                                        </p:cTn>
                                        <p:tgtEl>
                                          <p:spTgt spid="26">
                                            <p:txEl>
                                              <p:pRg st="3" end="3"/>
                                            </p:txEl>
                                          </p:spTgt>
                                        </p:tgtEl>
                                        <p:attrNameLst>
                                          <p:attrName>ppt_w</p:attrName>
                                        </p:attrNameLst>
                                      </p:cBhvr>
                                    </p:anim>
                                    <p:anim by="(#ppt_w*0.50)" calcmode="lin" valueType="num">
                                      <p:cBhvr>
                                        <p:cTn id="46" dur="500" decel="50000" autoRev="1" fill="hold">
                                          <p:stCondLst>
                                            <p:cond delay="0"/>
                                          </p:stCondLst>
                                        </p:cTn>
                                        <p:tgtEl>
                                          <p:spTgt spid="26">
                                            <p:txEl>
                                              <p:pRg st="3" end="3"/>
                                            </p:txEl>
                                          </p:spTgt>
                                        </p:tgtEl>
                                        <p:attrNameLst>
                                          <p:attrName>ppt_x</p:attrName>
                                        </p:attrNameLst>
                                      </p:cBhvr>
                                    </p:anim>
                                    <p:anim from="(-#ppt_h/2)" to="(#ppt_y)" calcmode="lin" valueType="num">
                                      <p:cBhvr>
                                        <p:cTn id="47" dur="1000" fill="hold">
                                          <p:stCondLst>
                                            <p:cond delay="0"/>
                                          </p:stCondLst>
                                        </p:cTn>
                                        <p:tgtEl>
                                          <p:spTgt spid="26">
                                            <p:txEl>
                                              <p:pRg st="3" end="3"/>
                                            </p:txEl>
                                          </p:spTgt>
                                        </p:tgtEl>
                                        <p:attrNameLst>
                                          <p:attrName>ppt_y</p:attrName>
                                        </p:attrNameLst>
                                      </p:cBhvr>
                                    </p:anim>
                                    <p:animRot by="21600000">
                                      <p:cBhvr>
                                        <p:cTn id="48" dur="1000" fill="hold">
                                          <p:stCondLst>
                                            <p:cond delay="0"/>
                                          </p:stCondLst>
                                        </p:cTn>
                                        <p:tgtEl>
                                          <p:spTgt spid="26">
                                            <p:txEl>
                                              <p:pRg st="3" end="3"/>
                                            </p:txEl>
                                          </p:spTgt>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6" presetClass="entr" presetSubtype="0" fill="hold" nodeType="clickEffect">
                                  <p:stCondLst>
                                    <p:cond delay="0"/>
                                  </p:stCondLst>
                                  <p:iterate type="lt">
                                    <p:tmPct val="10000"/>
                                  </p:iterate>
                                  <p:childTnLst>
                                    <p:set>
                                      <p:cBhvr>
                                        <p:cTn id="58" dur="1" fill="hold">
                                          <p:stCondLst>
                                            <p:cond delay="0"/>
                                          </p:stCondLst>
                                        </p:cTn>
                                        <p:tgtEl>
                                          <p:spTgt spid="6">
                                            <p:txEl>
                                              <p:pRg st="0" end="0"/>
                                            </p:txEl>
                                          </p:spTgt>
                                        </p:tgtEl>
                                        <p:attrNameLst>
                                          <p:attrName>style.visibility</p:attrName>
                                        </p:attrNameLst>
                                      </p:cBhvr>
                                      <p:to>
                                        <p:strVal val="visible"/>
                                      </p:to>
                                    </p:set>
                                    <p:anim by="(-#ppt_w*2)" calcmode="lin" valueType="num">
                                      <p:cBhvr rctx="PPT">
                                        <p:cTn id="59" dur="500" autoRev="1" fill="hold">
                                          <p:stCondLst>
                                            <p:cond delay="0"/>
                                          </p:stCondLst>
                                        </p:cTn>
                                        <p:tgtEl>
                                          <p:spTgt spid="6">
                                            <p:txEl>
                                              <p:pRg st="0" end="0"/>
                                            </p:txEl>
                                          </p:spTgt>
                                        </p:tgtEl>
                                        <p:attrNameLst>
                                          <p:attrName>ppt_w</p:attrName>
                                        </p:attrNameLst>
                                      </p:cBhvr>
                                    </p:anim>
                                    <p:anim by="(#ppt_w*0.50)" calcmode="lin" valueType="num">
                                      <p:cBhvr>
                                        <p:cTn id="60" dur="500" decel="50000" autoRev="1" fill="hold">
                                          <p:stCondLst>
                                            <p:cond delay="0"/>
                                          </p:stCondLst>
                                        </p:cTn>
                                        <p:tgtEl>
                                          <p:spTgt spid="6">
                                            <p:txEl>
                                              <p:pRg st="0" end="0"/>
                                            </p:txEl>
                                          </p:spTgt>
                                        </p:tgtEl>
                                        <p:attrNameLst>
                                          <p:attrName>ppt_x</p:attrName>
                                        </p:attrNameLst>
                                      </p:cBhvr>
                                    </p:anim>
                                    <p:anim from="(-#ppt_h/2)" to="(#ppt_y)" calcmode="lin" valueType="num">
                                      <p:cBhvr>
                                        <p:cTn id="61" dur="1000" fill="hold">
                                          <p:stCondLst>
                                            <p:cond delay="0"/>
                                          </p:stCondLst>
                                        </p:cTn>
                                        <p:tgtEl>
                                          <p:spTgt spid="6">
                                            <p:txEl>
                                              <p:pRg st="0" end="0"/>
                                            </p:txEl>
                                          </p:spTgt>
                                        </p:tgtEl>
                                        <p:attrNameLst>
                                          <p:attrName>ppt_y</p:attrName>
                                        </p:attrNameLst>
                                      </p:cBhvr>
                                    </p:anim>
                                    <p:animRot by="21600000">
                                      <p:cBhvr>
                                        <p:cTn id="62" dur="1000" fill="hold">
                                          <p:stCondLst>
                                            <p:cond delay="0"/>
                                          </p:stCondLst>
                                        </p:cTn>
                                        <p:tgtEl>
                                          <p:spTgt spid="6">
                                            <p:txEl>
                                              <p:pRg st="0" end="0"/>
                                            </p:txEl>
                                          </p:spTgt>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56" presetClass="entr" presetSubtype="0" fill="hold" nodeType="clickEffect">
                                  <p:stCondLst>
                                    <p:cond delay="0"/>
                                  </p:stCondLst>
                                  <p:iterate type="lt">
                                    <p:tmPct val="10000"/>
                                  </p:iterate>
                                  <p:childTnLst>
                                    <p:set>
                                      <p:cBhvr>
                                        <p:cTn id="66" dur="1" fill="hold">
                                          <p:stCondLst>
                                            <p:cond delay="0"/>
                                          </p:stCondLst>
                                        </p:cTn>
                                        <p:tgtEl>
                                          <p:spTgt spid="6">
                                            <p:txEl>
                                              <p:pRg st="1" end="1"/>
                                            </p:txEl>
                                          </p:spTgt>
                                        </p:tgtEl>
                                        <p:attrNameLst>
                                          <p:attrName>style.visibility</p:attrName>
                                        </p:attrNameLst>
                                      </p:cBhvr>
                                      <p:to>
                                        <p:strVal val="visible"/>
                                      </p:to>
                                    </p:set>
                                    <p:anim by="(-#ppt_w*2)" calcmode="lin" valueType="num">
                                      <p:cBhvr rctx="PPT">
                                        <p:cTn id="67" dur="500" autoRev="1" fill="hold">
                                          <p:stCondLst>
                                            <p:cond delay="0"/>
                                          </p:stCondLst>
                                        </p:cTn>
                                        <p:tgtEl>
                                          <p:spTgt spid="6">
                                            <p:txEl>
                                              <p:pRg st="1" end="1"/>
                                            </p:txEl>
                                          </p:spTgt>
                                        </p:tgtEl>
                                        <p:attrNameLst>
                                          <p:attrName>ppt_w</p:attrName>
                                        </p:attrNameLst>
                                      </p:cBhvr>
                                    </p:anim>
                                    <p:anim by="(#ppt_w*0.50)" calcmode="lin" valueType="num">
                                      <p:cBhvr>
                                        <p:cTn id="68" dur="500" decel="50000" autoRev="1" fill="hold">
                                          <p:stCondLst>
                                            <p:cond delay="0"/>
                                          </p:stCondLst>
                                        </p:cTn>
                                        <p:tgtEl>
                                          <p:spTgt spid="6">
                                            <p:txEl>
                                              <p:pRg st="1" end="1"/>
                                            </p:txEl>
                                          </p:spTgt>
                                        </p:tgtEl>
                                        <p:attrNameLst>
                                          <p:attrName>ppt_x</p:attrName>
                                        </p:attrNameLst>
                                      </p:cBhvr>
                                    </p:anim>
                                    <p:anim from="(-#ppt_h/2)" to="(#ppt_y)" calcmode="lin" valueType="num">
                                      <p:cBhvr>
                                        <p:cTn id="69" dur="1000" fill="hold">
                                          <p:stCondLst>
                                            <p:cond delay="0"/>
                                          </p:stCondLst>
                                        </p:cTn>
                                        <p:tgtEl>
                                          <p:spTgt spid="6">
                                            <p:txEl>
                                              <p:pRg st="1" end="1"/>
                                            </p:txEl>
                                          </p:spTgt>
                                        </p:tgtEl>
                                        <p:attrNameLst>
                                          <p:attrName>ppt_y</p:attrName>
                                        </p:attrNameLst>
                                      </p:cBhvr>
                                    </p:anim>
                                    <p:animRot by="21600000">
                                      <p:cBhvr>
                                        <p:cTn id="70" dur="1000" fill="hold">
                                          <p:stCondLst>
                                            <p:cond delay="0"/>
                                          </p:stCondLst>
                                        </p:cTn>
                                        <p:tgtEl>
                                          <p:spTgt spid="6">
                                            <p:txEl>
                                              <p:pRg st="1" end="1"/>
                                            </p:txEl>
                                          </p:spTgt>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56" presetClass="entr" presetSubtype="0" fill="hold" nodeType="clickEffect">
                                  <p:stCondLst>
                                    <p:cond delay="0"/>
                                  </p:stCondLst>
                                  <p:iterate type="lt">
                                    <p:tmPct val="10000"/>
                                  </p:iterate>
                                  <p:childTnLst>
                                    <p:set>
                                      <p:cBhvr>
                                        <p:cTn id="74" dur="1" fill="hold">
                                          <p:stCondLst>
                                            <p:cond delay="0"/>
                                          </p:stCondLst>
                                        </p:cTn>
                                        <p:tgtEl>
                                          <p:spTgt spid="6">
                                            <p:txEl>
                                              <p:pRg st="2" end="2"/>
                                            </p:txEl>
                                          </p:spTgt>
                                        </p:tgtEl>
                                        <p:attrNameLst>
                                          <p:attrName>style.visibility</p:attrName>
                                        </p:attrNameLst>
                                      </p:cBhvr>
                                      <p:to>
                                        <p:strVal val="visible"/>
                                      </p:to>
                                    </p:set>
                                    <p:anim by="(-#ppt_w*2)" calcmode="lin" valueType="num">
                                      <p:cBhvr rctx="PPT">
                                        <p:cTn id="75" dur="500" autoRev="1" fill="hold">
                                          <p:stCondLst>
                                            <p:cond delay="0"/>
                                          </p:stCondLst>
                                        </p:cTn>
                                        <p:tgtEl>
                                          <p:spTgt spid="6">
                                            <p:txEl>
                                              <p:pRg st="2" end="2"/>
                                            </p:txEl>
                                          </p:spTgt>
                                        </p:tgtEl>
                                        <p:attrNameLst>
                                          <p:attrName>ppt_w</p:attrName>
                                        </p:attrNameLst>
                                      </p:cBhvr>
                                    </p:anim>
                                    <p:anim by="(#ppt_w*0.50)" calcmode="lin" valueType="num">
                                      <p:cBhvr>
                                        <p:cTn id="76" dur="500" decel="50000" autoRev="1" fill="hold">
                                          <p:stCondLst>
                                            <p:cond delay="0"/>
                                          </p:stCondLst>
                                        </p:cTn>
                                        <p:tgtEl>
                                          <p:spTgt spid="6">
                                            <p:txEl>
                                              <p:pRg st="2" end="2"/>
                                            </p:txEl>
                                          </p:spTgt>
                                        </p:tgtEl>
                                        <p:attrNameLst>
                                          <p:attrName>ppt_x</p:attrName>
                                        </p:attrNameLst>
                                      </p:cBhvr>
                                    </p:anim>
                                    <p:anim from="(-#ppt_h/2)" to="(#ppt_y)" calcmode="lin" valueType="num">
                                      <p:cBhvr>
                                        <p:cTn id="77" dur="1000" fill="hold">
                                          <p:stCondLst>
                                            <p:cond delay="0"/>
                                          </p:stCondLst>
                                        </p:cTn>
                                        <p:tgtEl>
                                          <p:spTgt spid="6">
                                            <p:txEl>
                                              <p:pRg st="2" end="2"/>
                                            </p:txEl>
                                          </p:spTgt>
                                        </p:tgtEl>
                                        <p:attrNameLst>
                                          <p:attrName>ppt_y</p:attrName>
                                        </p:attrNameLst>
                                      </p:cBhvr>
                                    </p:anim>
                                    <p:animRot by="21600000">
                                      <p:cBhvr>
                                        <p:cTn id="78" dur="1000" fill="hold">
                                          <p:stCondLst>
                                            <p:cond delay="0"/>
                                          </p:stCondLst>
                                        </p:cTn>
                                        <p:tgtEl>
                                          <p:spTgt spid="6">
                                            <p:txEl>
                                              <p:pRg st="2" end="2"/>
                                            </p:txEl>
                                          </p:spTgt>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56" presetClass="entr" presetSubtype="0" fill="hold" nodeType="clickEffect">
                                  <p:stCondLst>
                                    <p:cond delay="0"/>
                                  </p:stCondLst>
                                  <p:iterate type="lt">
                                    <p:tmPct val="10000"/>
                                  </p:iterate>
                                  <p:childTnLst>
                                    <p:set>
                                      <p:cBhvr>
                                        <p:cTn id="82" dur="1" fill="hold">
                                          <p:stCondLst>
                                            <p:cond delay="0"/>
                                          </p:stCondLst>
                                        </p:cTn>
                                        <p:tgtEl>
                                          <p:spTgt spid="6">
                                            <p:txEl>
                                              <p:pRg st="3" end="3"/>
                                            </p:txEl>
                                          </p:spTgt>
                                        </p:tgtEl>
                                        <p:attrNameLst>
                                          <p:attrName>style.visibility</p:attrName>
                                        </p:attrNameLst>
                                      </p:cBhvr>
                                      <p:to>
                                        <p:strVal val="visible"/>
                                      </p:to>
                                    </p:set>
                                    <p:anim by="(-#ppt_w*2)" calcmode="lin" valueType="num">
                                      <p:cBhvr rctx="PPT">
                                        <p:cTn id="83" dur="500" autoRev="1" fill="hold">
                                          <p:stCondLst>
                                            <p:cond delay="0"/>
                                          </p:stCondLst>
                                        </p:cTn>
                                        <p:tgtEl>
                                          <p:spTgt spid="6">
                                            <p:txEl>
                                              <p:pRg st="3" end="3"/>
                                            </p:txEl>
                                          </p:spTgt>
                                        </p:tgtEl>
                                        <p:attrNameLst>
                                          <p:attrName>ppt_w</p:attrName>
                                        </p:attrNameLst>
                                      </p:cBhvr>
                                    </p:anim>
                                    <p:anim by="(#ppt_w*0.50)" calcmode="lin" valueType="num">
                                      <p:cBhvr>
                                        <p:cTn id="84" dur="500" decel="50000" autoRev="1" fill="hold">
                                          <p:stCondLst>
                                            <p:cond delay="0"/>
                                          </p:stCondLst>
                                        </p:cTn>
                                        <p:tgtEl>
                                          <p:spTgt spid="6">
                                            <p:txEl>
                                              <p:pRg st="3" end="3"/>
                                            </p:txEl>
                                          </p:spTgt>
                                        </p:tgtEl>
                                        <p:attrNameLst>
                                          <p:attrName>ppt_x</p:attrName>
                                        </p:attrNameLst>
                                      </p:cBhvr>
                                    </p:anim>
                                    <p:anim from="(-#ppt_h/2)" to="(#ppt_y)" calcmode="lin" valueType="num">
                                      <p:cBhvr>
                                        <p:cTn id="85" dur="1000" fill="hold">
                                          <p:stCondLst>
                                            <p:cond delay="0"/>
                                          </p:stCondLst>
                                        </p:cTn>
                                        <p:tgtEl>
                                          <p:spTgt spid="6">
                                            <p:txEl>
                                              <p:pRg st="3" end="3"/>
                                            </p:txEl>
                                          </p:spTgt>
                                        </p:tgtEl>
                                        <p:attrNameLst>
                                          <p:attrName>ppt_y</p:attrName>
                                        </p:attrNameLst>
                                      </p:cBhvr>
                                    </p:anim>
                                    <p:animRot by="21600000">
                                      <p:cBhvr>
                                        <p:cTn id="86" dur="1000" fill="hold">
                                          <p:stCondLst>
                                            <p:cond delay="0"/>
                                          </p:stCondLst>
                                        </p:cTn>
                                        <p:tgtEl>
                                          <p:spTgt spid="6">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014847"/>
            <a:ext cx="6477000" cy="2308324"/>
          </a:xfrm>
          <a:prstGeom prst="rect">
            <a:avLst/>
          </a:prstGeom>
          <a:solidFill>
            <a:schemeClr val="bg1">
              <a:lumMod val="95000"/>
            </a:schemeClr>
          </a:solidFill>
          <a:ln>
            <a:solidFill>
              <a:srgbClr val="CC00FF"/>
            </a:solidFill>
          </a:ln>
        </p:spPr>
        <p:txBody>
          <a:bodyPr wrap="square" rtlCol="0">
            <a:spAutoFit/>
          </a:bodyPr>
          <a:lstStyle/>
          <a:p>
            <a:r>
              <a:rPr lang="bn-BD" sz="3600" dirty="0" smtClean="0">
                <a:latin typeface="NikoshBAN" pitchFamily="2" charset="0"/>
                <a:cs typeface="NikoshBAN" pitchFamily="2" charset="0"/>
              </a:rPr>
              <a:t>বায়বীয় পদার্থের তিনটি বৈশিষ্ট্য হল</a:t>
            </a:r>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 যথাঃ</a:t>
            </a:r>
          </a:p>
          <a:p>
            <a:r>
              <a:rPr lang="bn-BD" sz="3600" dirty="0" smtClean="0">
                <a:latin typeface="NikoshBAN" pitchFamily="2" charset="0"/>
                <a:cs typeface="NikoshBAN" pitchFamily="2" charset="0"/>
              </a:rPr>
              <a:t>(ক) এটির নির্দিষ্ট আকার ও আয়তন নেই।</a:t>
            </a:r>
          </a:p>
          <a:p>
            <a:r>
              <a:rPr lang="bn-BD" sz="3600" dirty="0" smtClean="0">
                <a:latin typeface="NikoshBAN" pitchFamily="2" charset="0"/>
                <a:cs typeface="NikoshBAN" pitchFamily="2" charset="0"/>
              </a:rPr>
              <a:t>(খ) এটির আন্তঃআনবিক শক্তি খুবই কম।</a:t>
            </a:r>
          </a:p>
          <a:p>
            <a:r>
              <a:rPr lang="bn-BD" sz="3600" dirty="0" smtClean="0">
                <a:latin typeface="NikoshBAN" pitchFamily="2" charset="0"/>
                <a:cs typeface="NikoshBAN" pitchFamily="2" charset="0"/>
              </a:rPr>
              <a:t>(গ) এইটি সহজেই প্রবাহিত হতে পারে।</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26723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nodeType="clickEffect">
                                  <p:stCondLst>
                                    <p:cond delay="0"/>
                                  </p:stCondLst>
                                  <p:iterate type="lt">
                                    <p:tmPct val="10000"/>
                                  </p:iterate>
                                  <p:childTnLst>
                                    <p:set>
                                      <p:cBhvr>
                                        <p:cTn id="12" dur="1" fill="hold">
                                          <p:stCondLst>
                                            <p:cond delay="0"/>
                                          </p:stCondLst>
                                        </p:cTn>
                                        <p:tgtEl>
                                          <p:spTgt spid="2">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2">
                                            <p:txEl>
                                              <p:pRg st="0" end="0"/>
                                            </p:txEl>
                                          </p:spTgt>
                                        </p:tgtEl>
                                        <p:attrNameLst>
                                          <p:attrName>ppt_w</p:attrName>
                                        </p:attrNameLst>
                                      </p:cBhvr>
                                    </p:anim>
                                    <p:anim by="(#ppt_w*0.50)" calcmode="lin" valueType="num">
                                      <p:cBhvr>
                                        <p:cTn id="14" dur="500" decel="50000" autoRev="1" fill="hold">
                                          <p:stCondLst>
                                            <p:cond delay="0"/>
                                          </p:stCondLst>
                                        </p:cTn>
                                        <p:tgtEl>
                                          <p:spTgt spid="2">
                                            <p:txEl>
                                              <p:pRg st="0" end="0"/>
                                            </p:txEl>
                                          </p:spTgt>
                                        </p:tgtEl>
                                        <p:attrNameLst>
                                          <p:attrName>ppt_x</p:attrName>
                                        </p:attrNameLst>
                                      </p:cBhvr>
                                    </p:anim>
                                    <p:anim from="(-#ppt_h/2)" to="(#ppt_y)" calcmode="lin" valueType="num">
                                      <p:cBhvr>
                                        <p:cTn id="15" dur="1000" fill="hold">
                                          <p:stCondLst>
                                            <p:cond delay="0"/>
                                          </p:stCondLst>
                                        </p:cTn>
                                        <p:tgtEl>
                                          <p:spTgt spid="2">
                                            <p:txEl>
                                              <p:pRg st="0" end="0"/>
                                            </p:txEl>
                                          </p:spTgt>
                                        </p:tgtEl>
                                        <p:attrNameLst>
                                          <p:attrName>ppt_y</p:attrName>
                                        </p:attrNameLst>
                                      </p:cBhvr>
                                    </p:anim>
                                    <p:animRot by="21600000">
                                      <p:cBhvr>
                                        <p:cTn id="16" dur="1000" fill="hold">
                                          <p:stCondLst>
                                            <p:cond delay="0"/>
                                          </p:stCondLst>
                                        </p:cTn>
                                        <p:tgtEl>
                                          <p:spTgt spid="2">
                                            <p:txEl>
                                              <p:pRg st="0" end="0"/>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nodeType="clickEffect">
                                  <p:stCondLst>
                                    <p:cond delay="0"/>
                                  </p:stCondLst>
                                  <p:iterate type="lt">
                                    <p:tmPct val="10000"/>
                                  </p:iterate>
                                  <p:childTnLst>
                                    <p:set>
                                      <p:cBhvr>
                                        <p:cTn id="20" dur="1" fill="hold">
                                          <p:stCondLst>
                                            <p:cond delay="0"/>
                                          </p:stCondLst>
                                        </p:cTn>
                                        <p:tgtEl>
                                          <p:spTgt spid="2">
                                            <p:txEl>
                                              <p:pRg st="1" end="1"/>
                                            </p:txEl>
                                          </p:spTgt>
                                        </p:tgtEl>
                                        <p:attrNameLst>
                                          <p:attrName>style.visibility</p:attrName>
                                        </p:attrNameLst>
                                      </p:cBhvr>
                                      <p:to>
                                        <p:strVal val="visible"/>
                                      </p:to>
                                    </p:set>
                                    <p:anim by="(-#ppt_w*2)" calcmode="lin" valueType="num">
                                      <p:cBhvr rctx="PPT">
                                        <p:cTn id="21" dur="500" autoRev="1" fill="hold">
                                          <p:stCondLst>
                                            <p:cond delay="0"/>
                                          </p:stCondLst>
                                        </p:cTn>
                                        <p:tgtEl>
                                          <p:spTgt spid="2">
                                            <p:txEl>
                                              <p:pRg st="1" end="1"/>
                                            </p:txEl>
                                          </p:spTgt>
                                        </p:tgtEl>
                                        <p:attrNameLst>
                                          <p:attrName>ppt_w</p:attrName>
                                        </p:attrNameLst>
                                      </p:cBhvr>
                                    </p:anim>
                                    <p:anim by="(#ppt_w*0.50)" calcmode="lin" valueType="num">
                                      <p:cBhvr>
                                        <p:cTn id="22" dur="500" decel="50000" autoRev="1" fill="hold">
                                          <p:stCondLst>
                                            <p:cond delay="0"/>
                                          </p:stCondLst>
                                        </p:cTn>
                                        <p:tgtEl>
                                          <p:spTgt spid="2">
                                            <p:txEl>
                                              <p:pRg st="1" end="1"/>
                                            </p:txEl>
                                          </p:spTgt>
                                        </p:tgtEl>
                                        <p:attrNameLst>
                                          <p:attrName>ppt_x</p:attrName>
                                        </p:attrNameLst>
                                      </p:cBhvr>
                                    </p:anim>
                                    <p:anim from="(-#ppt_h/2)" to="(#ppt_y)" calcmode="lin" valueType="num">
                                      <p:cBhvr>
                                        <p:cTn id="23" dur="1000" fill="hold">
                                          <p:stCondLst>
                                            <p:cond delay="0"/>
                                          </p:stCondLst>
                                        </p:cTn>
                                        <p:tgtEl>
                                          <p:spTgt spid="2">
                                            <p:txEl>
                                              <p:pRg st="1" end="1"/>
                                            </p:txEl>
                                          </p:spTgt>
                                        </p:tgtEl>
                                        <p:attrNameLst>
                                          <p:attrName>ppt_y</p:attrName>
                                        </p:attrNameLst>
                                      </p:cBhvr>
                                    </p:anim>
                                    <p:animRot by="21600000">
                                      <p:cBhvr>
                                        <p:cTn id="24" dur="1000" fill="hold">
                                          <p:stCondLst>
                                            <p:cond delay="0"/>
                                          </p:stCondLst>
                                        </p:cTn>
                                        <p:tgtEl>
                                          <p:spTgt spid="2">
                                            <p:txEl>
                                              <p:pRg st="1" end="1"/>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nodeType="clickEffect">
                                  <p:stCondLst>
                                    <p:cond delay="0"/>
                                  </p:stCondLst>
                                  <p:iterate type="lt">
                                    <p:tmPct val="10000"/>
                                  </p:iterate>
                                  <p:childTnLst>
                                    <p:set>
                                      <p:cBhvr>
                                        <p:cTn id="28" dur="1" fill="hold">
                                          <p:stCondLst>
                                            <p:cond delay="0"/>
                                          </p:stCondLst>
                                        </p:cTn>
                                        <p:tgtEl>
                                          <p:spTgt spid="2">
                                            <p:txEl>
                                              <p:pRg st="2" end="2"/>
                                            </p:txEl>
                                          </p:spTgt>
                                        </p:tgtEl>
                                        <p:attrNameLst>
                                          <p:attrName>style.visibility</p:attrName>
                                        </p:attrNameLst>
                                      </p:cBhvr>
                                      <p:to>
                                        <p:strVal val="visible"/>
                                      </p:to>
                                    </p:set>
                                    <p:anim by="(-#ppt_w*2)" calcmode="lin" valueType="num">
                                      <p:cBhvr rctx="PPT">
                                        <p:cTn id="29" dur="500" autoRev="1" fill="hold">
                                          <p:stCondLst>
                                            <p:cond delay="0"/>
                                          </p:stCondLst>
                                        </p:cTn>
                                        <p:tgtEl>
                                          <p:spTgt spid="2">
                                            <p:txEl>
                                              <p:pRg st="2" end="2"/>
                                            </p:txEl>
                                          </p:spTgt>
                                        </p:tgtEl>
                                        <p:attrNameLst>
                                          <p:attrName>ppt_w</p:attrName>
                                        </p:attrNameLst>
                                      </p:cBhvr>
                                    </p:anim>
                                    <p:anim by="(#ppt_w*0.50)" calcmode="lin" valueType="num">
                                      <p:cBhvr>
                                        <p:cTn id="30" dur="500" decel="50000" autoRev="1" fill="hold">
                                          <p:stCondLst>
                                            <p:cond delay="0"/>
                                          </p:stCondLst>
                                        </p:cTn>
                                        <p:tgtEl>
                                          <p:spTgt spid="2">
                                            <p:txEl>
                                              <p:pRg st="2" end="2"/>
                                            </p:txEl>
                                          </p:spTgt>
                                        </p:tgtEl>
                                        <p:attrNameLst>
                                          <p:attrName>ppt_x</p:attrName>
                                        </p:attrNameLst>
                                      </p:cBhvr>
                                    </p:anim>
                                    <p:anim from="(-#ppt_h/2)" to="(#ppt_y)" calcmode="lin" valueType="num">
                                      <p:cBhvr>
                                        <p:cTn id="31" dur="1000" fill="hold">
                                          <p:stCondLst>
                                            <p:cond delay="0"/>
                                          </p:stCondLst>
                                        </p:cTn>
                                        <p:tgtEl>
                                          <p:spTgt spid="2">
                                            <p:txEl>
                                              <p:pRg st="2" end="2"/>
                                            </p:txEl>
                                          </p:spTgt>
                                        </p:tgtEl>
                                        <p:attrNameLst>
                                          <p:attrName>ppt_y</p:attrName>
                                        </p:attrNameLst>
                                      </p:cBhvr>
                                    </p:anim>
                                    <p:animRot by="21600000">
                                      <p:cBhvr>
                                        <p:cTn id="32" dur="1000" fill="hold">
                                          <p:stCondLst>
                                            <p:cond delay="0"/>
                                          </p:stCondLst>
                                        </p:cTn>
                                        <p:tgtEl>
                                          <p:spTgt spid="2">
                                            <p:txEl>
                                              <p:pRg st="2" end="2"/>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nodeType="clickEffect">
                                  <p:stCondLst>
                                    <p:cond delay="0"/>
                                  </p:stCondLst>
                                  <p:iterate type="lt">
                                    <p:tmPct val="10000"/>
                                  </p:iterate>
                                  <p:childTnLst>
                                    <p:set>
                                      <p:cBhvr>
                                        <p:cTn id="36" dur="1" fill="hold">
                                          <p:stCondLst>
                                            <p:cond delay="0"/>
                                          </p:stCondLst>
                                        </p:cTn>
                                        <p:tgtEl>
                                          <p:spTgt spid="2">
                                            <p:txEl>
                                              <p:pRg st="3" end="3"/>
                                            </p:txEl>
                                          </p:spTgt>
                                        </p:tgtEl>
                                        <p:attrNameLst>
                                          <p:attrName>style.visibility</p:attrName>
                                        </p:attrNameLst>
                                      </p:cBhvr>
                                      <p:to>
                                        <p:strVal val="visible"/>
                                      </p:to>
                                    </p:set>
                                    <p:anim by="(-#ppt_w*2)" calcmode="lin" valueType="num">
                                      <p:cBhvr rctx="PPT">
                                        <p:cTn id="37" dur="500" autoRev="1" fill="hold">
                                          <p:stCondLst>
                                            <p:cond delay="0"/>
                                          </p:stCondLst>
                                        </p:cTn>
                                        <p:tgtEl>
                                          <p:spTgt spid="2">
                                            <p:txEl>
                                              <p:pRg st="3" end="3"/>
                                            </p:txEl>
                                          </p:spTgt>
                                        </p:tgtEl>
                                        <p:attrNameLst>
                                          <p:attrName>ppt_w</p:attrName>
                                        </p:attrNameLst>
                                      </p:cBhvr>
                                    </p:anim>
                                    <p:anim by="(#ppt_w*0.50)" calcmode="lin" valueType="num">
                                      <p:cBhvr>
                                        <p:cTn id="38" dur="500" decel="50000" autoRev="1" fill="hold">
                                          <p:stCondLst>
                                            <p:cond delay="0"/>
                                          </p:stCondLst>
                                        </p:cTn>
                                        <p:tgtEl>
                                          <p:spTgt spid="2">
                                            <p:txEl>
                                              <p:pRg st="3" end="3"/>
                                            </p:txEl>
                                          </p:spTgt>
                                        </p:tgtEl>
                                        <p:attrNameLst>
                                          <p:attrName>ppt_x</p:attrName>
                                        </p:attrNameLst>
                                      </p:cBhvr>
                                    </p:anim>
                                    <p:anim from="(-#ppt_h/2)" to="(#ppt_y)" calcmode="lin" valueType="num">
                                      <p:cBhvr>
                                        <p:cTn id="39" dur="1000" fill="hold">
                                          <p:stCondLst>
                                            <p:cond delay="0"/>
                                          </p:stCondLst>
                                        </p:cTn>
                                        <p:tgtEl>
                                          <p:spTgt spid="2">
                                            <p:txEl>
                                              <p:pRg st="3" end="3"/>
                                            </p:txEl>
                                          </p:spTgt>
                                        </p:tgtEl>
                                        <p:attrNameLst>
                                          <p:attrName>ppt_y</p:attrName>
                                        </p:attrNameLst>
                                      </p:cBhvr>
                                    </p:anim>
                                    <p:animRot by="21600000">
                                      <p:cBhvr>
                                        <p:cTn id="40" dur="1000" fill="hold">
                                          <p:stCondLst>
                                            <p:cond delay="0"/>
                                          </p:stCondLst>
                                        </p:cTn>
                                        <p:tgtEl>
                                          <p:spTgt spid="2">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95400"/>
            <a:ext cx="7543800" cy="2492990"/>
          </a:xfrm>
          <a:prstGeom prst="rect">
            <a:avLst/>
          </a:prstGeom>
          <a:solidFill>
            <a:schemeClr val="bg2">
              <a:lumMod val="90000"/>
            </a:schemeClr>
          </a:solidFill>
          <a:ln w="38100">
            <a:solidFill>
              <a:srgbClr val="00B050"/>
            </a:solidFill>
          </a:ln>
        </p:spPr>
        <p:txBody>
          <a:bodyPr wrap="square" rtlCol="0">
            <a:spAutoFit/>
          </a:bodyPr>
          <a:lstStyle/>
          <a:p>
            <a:r>
              <a:rPr lang="bn-BD" sz="3600" dirty="0" smtClean="0">
                <a:latin typeface="NikoshBAN" pitchFamily="2" charset="0"/>
                <a:cs typeface="NikoshBAN" pitchFamily="2" charset="0"/>
              </a:rPr>
              <a:t>                     </a:t>
            </a:r>
            <a:r>
              <a:rPr lang="bn-BD" sz="4800" dirty="0" smtClean="0">
                <a:latin typeface="NikoshBAN" pitchFamily="2" charset="0"/>
                <a:cs typeface="NikoshBAN" pitchFamily="2" charset="0"/>
              </a:rPr>
              <a:t>কর্মপত্র  -৩              </a:t>
            </a:r>
          </a:p>
          <a:p>
            <a:r>
              <a:rPr lang="bn-BD" sz="3600" dirty="0" smtClean="0">
                <a:latin typeface="NikoshBAN" pitchFamily="2" charset="0"/>
                <a:cs typeface="NikoshBAN" pitchFamily="2" charset="0"/>
              </a:rPr>
              <a:t>সময়-১০ মিনিট </a:t>
            </a:r>
            <a:r>
              <a:rPr lang="bn-BD" sz="2000" dirty="0" smtClean="0">
                <a:latin typeface="NikoshBAN" pitchFamily="2" charset="0"/>
                <a:cs typeface="NikoshBAN" pitchFamily="2" charset="0"/>
              </a:rPr>
              <a:t> </a:t>
            </a:r>
          </a:p>
          <a:p>
            <a:r>
              <a:rPr lang="bn-BD" sz="3600" dirty="0" smtClean="0">
                <a:latin typeface="NikoshBAN" pitchFamily="2" charset="0"/>
                <a:cs typeface="NikoshBAN" pitchFamily="2" charset="0"/>
              </a:rPr>
              <a:t>কঠিন ও তরল পদার্থের মধ্যে ৪ টি করে পার্থক্য লিখ।</a:t>
            </a:r>
          </a:p>
          <a:p>
            <a:r>
              <a:rPr lang="bn-BD" sz="3600" dirty="0">
                <a:latin typeface="NikoshBAN" pitchFamily="2" charset="0"/>
                <a:cs typeface="NikoshBAN" pitchFamily="2" charset="0"/>
              </a:rPr>
              <a:t>   </a:t>
            </a:r>
            <a:r>
              <a:rPr lang="bn-BD" sz="3600" dirty="0" smtClean="0">
                <a:latin typeface="NikoshBAN" pitchFamily="2" charset="0"/>
                <a:cs typeface="NikoshBAN" pitchFamily="2" charset="0"/>
              </a:rPr>
              <a:t>                                              (</a:t>
            </a:r>
            <a:r>
              <a:rPr lang="bn-BD" sz="3600" dirty="0">
                <a:latin typeface="NikoshBAN" pitchFamily="2" charset="0"/>
                <a:cs typeface="NikoshBAN" pitchFamily="2" charset="0"/>
              </a:rPr>
              <a:t>দলীয়  কাজ)</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08964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2">
                                            <p:txEl>
                                              <p:pRg st="2" end="2"/>
                                            </p:txEl>
                                          </p:spTgt>
                                        </p:tgtEl>
                                        <p:attrNameLst>
                                          <p:attrName>style.visibility</p:attrName>
                                        </p:attrNameLst>
                                      </p:cBhvr>
                                      <p:to>
                                        <p:strVal val="visible"/>
                                      </p:to>
                                    </p:set>
                                    <p:anim by="(-#ppt_w*2)" calcmode="lin" valueType="num">
                                      <p:cBhvr rctx="PPT">
                                        <p:cTn id="25" dur="500" autoRev="1" fill="hold">
                                          <p:stCondLst>
                                            <p:cond delay="0"/>
                                          </p:stCondLst>
                                        </p:cTn>
                                        <p:tgtEl>
                                          <p:spTgt spid="2">
                                            <p:txEl>
                                              <p:pRg st="2" end="2"/>
                                            </p:txEl>
                                          </p:spTgt>
                                        </p:tgtEl>
                                        <p:attrNameLst>
                                          <p:attrName>ppt_w</p:attrName>
                                        </p:attrNameLst>
                                      </p:cBhvr>
                                    </p:anim>
                                    <p:anim by="(#ppt_w*0.50)" calcmode="lin" valueType="num">
                                      <p:cBhvr>
                                        <p:cTn id="26" dur="500" decel="50000" autoRev="1" fill="hold">
                                          <p:stCondLst>
                                            <p:cond delay="0"/>
                                          </p:stCondLst>
                                        </p:cTn>
                                        <p:tgtEl>
                                          <p:spTgt spid="2">
                                            <p:txEl>
                                              <p:pRg st="2" end="2"/>
                                            </p:txEl>
                                          </p:spTgt>
                                        </p:tgtEl>
                                        <p:attrNameLst>
                                          <p:attrName>ppt_x</p:attrName>
                                        </p:attrNameLst>
                                      </p:cBhvr>
                                    </p:anim>
                                    <p:anim from="(-#ppt_h/2)" to="(#ppt_y)" calcmode="lin" valueType="num">
                                      <p:cBhvr>
                                        <p:cTn id="27" dur="1000" fill="hold">
                                          <p:stCondLst>
                                            <p:cond delay="0"/>
                                          </p:stCondLst>
                                        </p:cTn>
                                        <p:tgtEl>
                                          <p:spTgt spid="2">
                                            <p:txEl>
                                              <p:pRg st="2" end="2"/>
                                            </p:txEl>
                                          </p:spTgt>
                                        </p:tgtEl>
                                        <p:attrNameLst>
                                          <p:attrName>ppt_y</p:attrName>
                                        </p:attrNameLst>
                                      </p:cBhvr>
                                    </p:anim>
                                    <p:animRot by="21600000">
                                      <p:cBhvr>
                                        <p:cTn id="28" dur="1000" fill="hold">
                                          <p:stCondLst>
                                            <p:cond delay="0"/>
                                          </p:stCondLst>
                                        </p:cTn>
                                        <p:tgtEl>
                                          <p:spTgt spid="2">
                                            <p:txEl>
                                              <p:pRg st="2" end="2"/>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additive="base">
                                        <p:cTn id="33"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143000"/>
          </a:xfrm>
          <a:solidFill>
            <a:schemeClr val="tx2">
              <a:lumMod val="20000"/>
              <a:lumOff val="80000"/>
            </a:schemeClr>
          </a:solidFill>
        </p:spPr>
        <p:txBody>
          <a:bodyPr>
            <a:normAutofit/>
          </a:bodyPr>
          <a:lstStyle/>
          <a:p>
            <a:r>
              <a:rPr lang="bn-BD" sz="4000" dirty="0" smtClean="0">
                <a:latin typeface="NikoshBAN" pitchFamily="2" charset="0"/>
                <a:cs typeface="NikoshBAN" pitchFamily="2" charset="0"/>
              </a:rPr>
              <a:t>কঠিন ও তরল পদার্থের মধ্যে ৪ টি পার্থক্য</a:t>
            </a:r>
            <a:endParaRPr lang="en-US" sz="4000" dirty="0">
              <a:latin typeface="NikoshBAN" pitchFamily="2" charset="0"/>
              <a:cs typeface="NikoshBAN" pitchFamily="2" charset="0"/>
            </a:endParaRPr>
          </a:p>
        </p:txBody>
      </p:sp>
      <p:sp>
        <p:nvSpPr>
          <p:cNvPr id="3" name="Text Placeholder 2"/>
          <p:cNvSpPr>
            <a:spLocks noGrp="1"/>
          </p:cNvSpPr>
          <p:nvPr>
            <p:ph type="body" idx="1"/>
          </p:nvPr>
        </p:nvSpPr>
        <p:spPr>
          <a:xfrm>
            <a:off x="152400" y="1535113"/>
            <a:ext cx="4344988" cy="639762"/>
          </a:xfrm>
          <a:solidFill>
            <a:schemeClr val="bg2">
              <a:lumMod val="90000"/>
            </a:schemeClr>
          </a:solidFill>
        </p:spPr>
        <p:txBody>
          <a:bodyPr>
            <a:normAutofit fontScale="92500" lnSpcReduction="10000"/>
          </a:bodyPr>
          <a:lstStyle/>
          <a:p>
            <a:r>
              <a:rPr lang="en-US" dirty="0" smtClean="0">
                <a:latin typeface="NikoshBAN" pitchFamily="2" charset="0"/>
                <a:cs typeface="NikoshBAN" pitchFamily="2" charset="0"/>
              </a:rPr>
              <a:t>             </a:t>
            </a:r>
            <a:r>
              <a:rPr lang="bn-BD" sz="4000" dirty="0" smtClean="0">
                <a:latin typeface="NikoshBAN" pitchFamily="2" charset="0"/>
                <a:cs typeface="NikoshBAN" pitchFamily="2" charset="0"/>
              </a:rPr>
              <a:t>কঠিন পদার্থ</a:t>
            </a:r>
            <a:endParaRPr lang="en-US" sz="4000" dirty="0">
              <a:latin typeface="NikoshBAN" pitchFamily="2" charset="0"/>
              <a:cs typeface="NikoshBAN" pitchFamily="2" charset="0"/>
            </a:endParaRPr>
          </a:p>
        </p:txBody>
      </p:sp>
      <p:sp>
        <p:nvSpPr>
          <p:cNvPr id="4" name="Content Placeholder 3"/>
          <p:cNvSpPr>
            <a:spLocks noGrp="1"/>
          </p:cNvSpPr>
          <p:nvPr>
            <p:ph sz="half" idx="2"/>
          </p:nvPr>
        </p:nvSpPr>
        <p:spPr>
          <a:xfrm>
            <a:off x="152400" y="2174874"/>
            <a:ext cx="4344988" cy="4378325"/>
          </a:xfrm>
          <a:solidFill>
            <a:schemeClr val="accent2">
              <a:lumMod val="40000"/>
              <a:lumOff val="60000"/>
            </a:schemeClr>
          </a:solidFill>
        </p:spPr>
        <p:txBody>
          <a:bodyPr>
            <a:normAutofit fontScale="25000" lnSpcReduction="20000"/>
          </a:bodyPr>
          <a:lstStyle/>
          <a:p>
            <a:pPr marL="0" indent="0">
              <a:buNone/>
            </a:pPr>
            <a:r>
              <a:rPr lang="bn-BD" sz="14400" dirty="0" smtClean="0">
                <a:latin typeface="NikoshBAN" pitchFamily="2" charset="0"/>
                <a:cs typeface="NikoshBAN" pitchFamily="2" charset="0"/>
              </a:rPr>
              <a:t>১। দৃঢ় </a:t>
            </a:r>
            <a:r>
              <a:rPr lang="bn-BD" sz="14400" dirty="0">
                <a:latin typeface="NikoshBAN" pitchFamily="2" charset="0"/>
                <a:cs typeface="NikoshBAN" pitchFamily="2" charset="0"/>
              </a:rPr>
              <a:t>ও </a:t>
            </a:r>
            <a:r>
              <a:rPr lang="bn-BD" sz="14400" dirty="0" smtClean="0">
                <a:latin typeface="NikoshBAN" pitchFamily="2" charset="0"/>
                <a:cs typeface="NikoshBAN" pitchFamily="2" charset="0"/>
              </a:rPr>
              <a:t>মজবুত।</a:t>
            </a:r>
          </a:p>
          <a:p>
            <a:pPr marL="0" indent="0">
              <a:buNone/>
            </a:pPr>
            <a:endParaRPr lang="bn-BD" sz="14400" dirty="0" smtClean="0">
              <a:latin typeface="NikoshBAN" pitchFamily="2" charset="0"/>
              <a:cs typeface="NikoshBAN" pitchFamily="2" charset="0"/>
            </a:endParaRPr>
          </a:p>
          <a:p>
            <a:pPr marL="0" indent="0">
              <a:buNone/>
            </a:pPr>
            <a:r>
              <a:rPr lang="bn-BD" sz="14400" dirty="0" smtClean="0">
                <a:latin typeface="NikoshBAN" pitchFamily="2" charset="0"/>
                <a:cs typeface="NikoshBAN" pitchFamily="2" charset="0"/>
              </a:rPr>
              <a:t>২। নির্দিষ্ট </a:t>
            </a:r>
            <a:r>
              <a:rPr lang="bn-BD" sz="14400" dirty="0">
                <a:latin typeface="NikoshBAN" pitchFamily="2" charset="0"/>
                <a:cs typeface="NikoshBAN" pitchFamily="2" charset="0"/>
              </a:rPr>
              <a:t>আকার ও আয়তন </a:t>
            </a:r>
            <a:r>
              <a:rPr lang="bn-BD" sz="14400" dirty="0" smtClean="0">
                <a:latin typeface="NikoshBAN" pitchFamily="2" charset="0"/>
                <a:cs typeface="NikoshBAN" pitchFamily="2" charset="0"/>
              </a:rPr>
              <a:t>আছে। </a:t>
            </a:r>
          </a:p>
          <a:p>
            <a:endParaRPr lang="en-US" sz="14400" dirty="0" smtClean="0"/>
          </a:p>
          <a:p>
            <a:pPr marL="0" indent="0">
              <a:buNone/>
            </a:pPr>
            <a:r>
              <a:rPr lang="bn-BD" sz="14400" dirty="0" smtClean="0">
                <a:latin typeface="NikoshBAN" pitchFamily="2" charset="0"/>
                <a:cs typeface="NikoshBAN" pitchFamily="2" charset="0"/>
              </a:rPr>
              <a:t>৩। আঘাত করলে টুন টুন শব্দ হয়।</a:t>
            </a:r>
          </a:p>
          <a:p>
            <a:pPr marL="0" indent="0">
              <a:buNone/>
            </a:pPr>
            <a:r>
              <a:rPr lang="bn-BD" sz="14400" dirty="0" smtClean="0">
                <a:latin typeface="NikoshBAN" pitchFamily="2" charset="0"/>
                <a:cs typeface="NikoshBAN" pitchFamily="2" charset="0"/>
              </a:rPr>
              <a:t>৪। তাপে এটি তরল হয়। </a:t>
            </a:r>
            <a:endParaRPr lang="en-US" sz="14400" dirty="0">
              <a:latin typeface="NikoshBAN" pitchFamily="2" charset="0"/>
              <a:cs typeface="NikoshBAN" pitchFamily="2" charset="0"/>
            </a:endParaRPr>
          </a:p>
        </p:txBody>
      </p:sp>
      <p:sp>
        <p:nvSpPr>
          <p:cNvPr id="5" name="Text Placeholder 4"/>
          <p:cNvSpPr>
            <a:spLocks noGrp="1"/>
          </p:cNvSpPr>
          <p:nvPr>
            <p:ph type="body" sz="quarter" idx="3"/>
          </p:nvPr>
        </p:nvSpPr>
        <p:spPr>
          <a:xfrm>
            <a:off x="4645025" y="1535113"/>
            <a:ext cx="4346575" cy="639762"/>
          </a:xfrm>
          <a:solidFill>
            <a:schemeClr val="bg2">
              <a:lumMod val="90000"/>
            </a:schemeClr>
          </a:solidFill>
        </p:spPr>
        <p:txBody>
          <a:bodyPr>
            <a:normAutofit fontScale="92500" lnSpcReduction="10000"/>
          </a:bodyPr>
          <a:lstStyle/>
          <a:p>
            <a:r>
              <a:rPr lang="en-US" dirty="0" smtClean="0">
                <a:latin typeface="NikoshBAN" pitchFamily="2" charset="0"/>
                <a:cs typeface="NikoshBAN" pitchFamily="2" charset="0"/>
              </a:rPr>
              <a:t>          </a:t>
            </a:r>
            <a:r>
              <a:rPr lang="bn-BD" dirty="0" smtClean="0">
                <a:latin typeface="NikoshBAN" pitchFamily="2" charset="0"/>
                <a:cs typeface="NikoshBAN" pitchFamily="2" charset="0"/>
              </a:rPr>
              <a:t>    </a:t>
            </a:r>
            <a:r>
              <a:rPr lang="bn-BD" sz="4000" dirty="0" smtClean="0">
                <a:latin typeface="NikoshBAN" pitchFamily="2" charset="0"/>
                <a:cs typeface="NikoshBAN" pitchFamily="2" charset="0"/>
              </a:rPr>
              <a:t>তরল পদার্থ</a:t>
            </a:r>
            <a:r>
              <a:rPr lang="bn-BD" dirty="0" smtClean="0"/>
              <a:t> </a:t>
            </a:r>
            <a:endParaRPr lang="en-US" dirty="0"/>
          </a:p>
        </p:txBody>
      </p:sp>
      <p:sp>
        <p:nvSpPr>
          <p:cNvPr id="6" name="Content Placeholder 5"/>
          <p:cNvSpPr>
            <a:spLocks noGrp="1"/>
          </p:cNvSpPr>
          <p:nvPr>
            <p:ph sz="quarter" idx="4"/>
          </p:nvPr>
        </p:nvSpPr>
        <p:spPr>
          <a:xfrm>
            <a:off x="4645025" y="2174874"/>
            <a:ext cx="4346575" cy="4378326"/>
          </a:xfrm>
          <a:solidFill>
            <a:schemeClr val="accent2">
              <a:lumMod val="40000"/>
              <a:lumOff val="60000"/>
            </a:schemeClr>
          </a:solidFill>
        </p:spPr>
        <p:txBody>
          <a:bodyPr>
            <a:normAutofit fontScale="25000" lnSpcReduction="20000"/>
          </a:bodyPr>
          <a:lstStyle/>
          <a:p>
            <a:pPr marL="0" indent="0">
              <a:buNone/>
            </a:pPr>
            <a:r>
              <a:rPr lang="bn-BD" sz="14400" dirty="0" smtClean="0">
                <a:latin typeface="NikoshBAN" pitchFamily="2" charset="0"/>
                <a:cs typeface="NikoshBAN" pitchFamily="2" charset="0"/>
              </a:rPr>
              <a:t>১। দৃঢ় ও মজবুত নয়।</a:t>
            </a:r>
          </a:p>
          <a:p>
            <a:pPr marL="0" indent="0">
              <a:buNone/>
            </a:pPr>
            <a:endParaRPr lang="bn-BD" sz="14400" dirty="0">
              <a:latin typeface="NikoshBAN" pitchFamily="2" charset="0"/>
              <a:cs typeface="NikoshBAN" pitchFamily="2" charset="0"/>
            </a:endParaRPr>
          </a:p>
          <a:p>
            <a:pPr marL="0" indent="0">
              <a:buNone/>
            </a:pPr>
            <a:r>
              <a:rPr lang="bn-BD" sz="14400" dirty="0" smtClean="0">
                <a:latin typeface="NikoshBAN" pitchFamily="2" charset="0"/>
                <a:cs typeface="NikoshBAN" pitchFamily="2" charset="0"/>
              </a:rPr>
              <a:t>২। নির্দিষ্ট </a:t>
            </a:r>
            <a:r>
              <a:rPr lang="bn-BD" sz="14400" dirty="0">
                <a:latin typeface="NikoshBAN" pitchFamily="2" charset="0"/>
                <a:cs typeface="NikoshBAN" pitchFamily="2" charset="0"/>
              </a:rPr>
              <a:t>আয়তন </a:t>
            </a:r>
            <a:r>
              <a:rPr lang="bn-BD" sz="14400" dirty="0" smtClean="0">
                <a:latin typeface="NikoshBAN" pitchFamily="2" charset="0"/>
                <a:cs typeface="NikoshBAN" pitchFamily="2" charset="0"/>
              </a:rPr>
              <a:t>আছে</a:t>
            </a:r>
            <a:r>
              <a:rPr lang="en-US" sz="14400" dirty="0" smtClean="0">
                <a:latin typeface="NikoshBAN" pitchFamily="2" charset="0"/>
                <a:cs typeface="NikoshBAN" pitchFamily="2" charset="0"/>
              </a:rPr>
              <a:t>,</a:t>
            </a:r>
            <a:r>
              <a:rPr lang="bn-BD" sz="14400" dirty="0" smtClean="0">
                <a:latin typeface="NikoshBAN" pitchFamily="2" charset="0"/>
                <a:cs typeface="NikoshBAN" pitchFamily="2" charset="0"/>
              </a:rPr>
              <a:t> আকার</a:t>
            </a:r>
            <a:r>
              <a:rPr lang="en-US" sz="14400" dirty="0" smtClean="0">
                <a:latin typeface="NikoshBAN" pitchFamily="2" charset="0"/>
                <a:cs typeface="NikoshBAN" pitchFamily="2" charset="0"/>
              </a:rPr>
              <a:t> </a:t>
            </a:r>
            <a:r>
              <a:rPr lang="bn-BD" sz="14400" dirty="0" smtClean="0">
                <a:latin typeface="NikoshBAN" pitchFamily="2" charset="0"/>
                <a:cs typeface="NikoshBAN" pitchFamily="2" charset="0"/>
              </a:rPr>
              <a:t>নেই।</a:t>
            </a:r>
          </a:p>
          <a:p>
            <a:pPr marL="0" indent="0">
              <a:buNone/>
            </a:pPr>
            <a:endParaRPr lang="bn-BD" sz="14400" dirty="0">
              <a:latin typeface="NikoshBAN" pitchFamily="2" charset="0"/>
              <a:cs typeface="NikoshBAN" pitchFamily="2" charset="0"/>
            </a:endParaRPr>
          </a:p>
          <a:p>
            <a:pPr marL="0" indent="0">
              <a:buNone/>
            </a:pPr>
            <a:r>
              <a:rPr lang="bn-BD" sz="14400" dirty="0" smtClean="0">
                <a:latin typeface="NikoshBAN" pitchFamily="2" charset="0"/>
                <a:cs typeface="NikoshBAN" pitchFamily="2" charset="0"/>
              </a:rPr>
              <a:t>৩।আঘাত করলে টুন টুন শব্দ হয় না।</a:t>
            </a:r>
          </a:p>
          <a:p>
            <a:pPr marL="0" indent="0">
              <a:buNone/>
            </a:pPr>
            <a:r>
              <a:rPr lang="bn-BD" sz="14400" dirty="0" smtClean="0">
                <a:latin typeface="NikoshBAN" pitchFamily="2" charset="0"/>
                <a:cs typeface="NikoshBAN" pitchFamily="2" charset="0"/>
              </a:rPr>
              <a:t>৪। তাপে এটি বাস্প হয়।</a:t>
            </a:r>
          </a:p>
          <a:p>
            <a:pPr marL="0" indent="0">
              <a:buNone/>
            </a:pPr>
            <a:r>
              <a:rPr lang="bn-BD" dirty="0" smtClean="0">
                <a:latin typeface="NikoshBAN" pitchFamily="2" charset="0"/>
                <a:cs typeface="NikoshBAN" pitchFamily="2" charset="0"/>
              </a:rPr>
              <a:t>   </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209799"/>
            <a:ext cx="937955"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1342" y="2286000"/>
            <a:ext cx="845501" cy="9906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5100" y="3769025"/>
            <a:ext cx="1143000" cy="85725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79299" y="3657600"/>
            <a:ext cx="1051813" cy="941832"/>
          </a:xfrm>
          <a:prstGeom prst="rect">
            <a:avLst/>
          </a:prstGeom>
        </p:spPr>
      </p:pic>
    </p:spTree>
    <p:extLst>
      <p:ext uri="{BB962C8B-B14F-4D97-AF65-F5344CB8AC3E}">
        <p14:creationId xmlns:p14="http://schemas.microsoft.com/office/powerpoint/2010/main" val="164156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bg/>
                                          </p:spTgt>
                                        </p:tgtEl>
                                        <p:attrNameLst>
                                          <p:attrName>style.visibility</p:attrName>
                                        </p:attrNameLst>
                                      </p:cBhvr>
                                      <p:to>
                                        <p:strVal val="visible"/>
                                      </p:to>
                                    </p:set>
                                    <p:animEffect transition="in" filter="fade">
                                      <p:cBhvr>
                                        <p:cTn id="25" dur="1000"/>
                                        <p:tgtEl>
                                          <p:spTgt spid="5">
                                            <p:bg/>
                                          </p:spTgt>
                                        </p:tgtEl>
                                      </p:cBhvr>
                                    </p:animEffect>
                                    <p:anim calcmode="lin" valueType="num">
                                      <p:cBhvr>
                                        <p:cTn id="26" dur="1000" fill="hold"/>
                                        <p:tgtEl>
                                          <p:spTgt spid="5">
                                            <p:bg/>
                                          </p:spTgt>
                                        </p:tgtEl>
                                        <p:attrNameLst>
                                          <p:attrName>ppt_x</p:attrName>
                                        </p:attrNameLst>
                                      </p:cBhvr>
                                      <p:tavLst>
                                        <p:tav tm="0">
                                          <p:val>
                                            <p:strVal val="#ppt_x"/>
                                          </p:val>
                                        </p:tav>
                                        <p:tav tm="100000">
                                          <p:val>
                                            <p:strVal val="#ppt_x"/>
                                          </p:val>
                                        </p:tav>
                                      </p:tavLst>
                                    </p:anim>
                                    <p:anim calcmode="lin" valueType="num">
                                      <p:cBhvr>
                                        <p:cTn id="27"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1000"/>
                                        <p:tgtEl>
                                          <p:spTgt spid="5">
                                            <p:txEl>
                                              <p:pRg st="0" end="0"/>
                                            </p:txEl>
                                          </p:spTgt>
                                        </p:tgtEl>
                                      </p:cBhvr>
                                    </p:animEffect>
                                    <p:anim calcmode="lin" valueType="num">
                                      <p:cBhvr>
                                        <p:cTn id="3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bg/>
                                          </p:spTgt>
                                        </p:tgtEl>
                                        <p:attrNameLst>
                                          <p:attrName>style.visibility</p:attrName>
                                        </p:attrNameLst>
                                      </p:cBhvr>
                                      <p:to>
                                        <p:strVal val="visible"/>
                                      </p:to>
                                    </p:set>
                                    <p:animEffect transition="in" filter="fade">
                                      <p:cBhvr>
                                        <p:cTn id="39" dur="1000"/>
                                        <p:tgtEl>
                                          <p:spTgt spid="4">
                                            <p:bg/>
                                          </p:spTgt>
                                        </p:tgtEl>
                                      </p:cBhvr>
                                    </p:animEffect>
                                    <p:anim calcmode="lin" valueType="num">
                                      <p:cBhvr>
                                        <p:cTn id="40" dur="1000" fill="hold"/>
                                        <p:tgtEl>
                                          <p:spTgt spid="4">
                                            <p:bg/>
                                          </p:spTgt>
                                        </p:tgtEl>
                                        <p:attrNameLst>
                                          <p:attrName>ppt_x</p:attrName>
                                        </p:attrNameLst>
                                      </p:cBhvr>
                                      <p:tavLst>
                                        <p:tav tm="0">
                                          <p:val>
                                            <p:strVal val="#ppt_x"/>
                                          </p:val>
                                        </p:tav>
                                        <p:tav tm="100000">
                                          <p:val>
                                            <p:strVal val="#ppt_x"/>
                                          </p:val>
                                        </p:tav>
                                      </p:tavLst>
                                    </p:anim>
                                    <p:anim calcmode="lin" valueType="num">
                                      <p:cBhvr>
                                        <p:cTn id="41"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6">
                                            <p:bg/>
                                          </p:spTgt>
                                        </p:tgtEl>
                                        <p:attrNameLst>
                                          <p:attrName>style.visibility</p:attrName>
                                        </p:attrNameLst>
                                      </p:cBhvr>
                                      <p:to>
                                        <p:strVal val="visible"/>
                                      </p:to>
                                    </p:set>
                                    <p:anim calcmode="lin" valueType="num">
                                      <p:cBhvr>
                                        <p:cTn id="46" dur="500" fill="hold"/>
                                        <p:tgtEl>
                                          <p:spTgt spid="6">
                                            <p:bg/>
                                          </p:spTgt>
                                        </p:tgtEl>
                                        <p:attrNameLst>
                                          <p:attrName>ppt_w</p:attrName>
                                        </p:attrNameLst>
                                      </p:cBhvr>
                                      <p:tavLst>
                                        <p:tav tm="0">
                                          <p:val>
                                            <p:fltVal val="0"/>
                                          </p:val>
                                        </p:tav>
                                        <p:tav tm="100000">
                                          <p:val>
                                            <p:strVal val="#ppt_w"/>
                                          </p:val>
                                        </p:tav>
                                      </p:tavLst>
                                    </p:anim>
                                    <p:anim calcmode="lin" valueType="num">
                                      <p:cBhvr>
                                        <p:cTn id="47" dur="500" fill="hold"/>
                                        <p:tgtEl>
                                          <p:spTgt spid="6">
                                            <p:bg/>
                                          </p:spTgt>
                                        </p:tgtEl>
                                        <p:attrNameLst>
                                          <p:attrName>ppt_h</p:attrName>
                                        </p:attrNameLst>
                                      </p:cBhvr>
                                      <p:tavLst>
                                        <p:tav tm="0">
                                          <p:val>
                                            <p:fltVal val="0"/>
                                          </p:val>
                                        </p:tav>
                                        <p:tav tm="100000">
                                          <p:val>
                                            <p:strVal val="#ppt_h"/>
                                          </p:val>
                                        </p:tav>
                                      </p:tavLst>
                                    </p:anim>
                                    <p:animEffect transition="in" filter="fade">
                                      <p:cBhvr>
                                        <p:cTn id="48" dur="500"/>
                                        <p:tgtEl>
                                          <p:spTgt spid="6">
                                            <p:bg/>
                                          </p:spTgt>
                                        </p:tgtEl>
                                      </p:cBhvr>
                                    </p:animEffect>
                                  </p:childTnLst>
                                </p:cTn>
                              </p:par>
                            </p:childTnLst>
                          </p:cTn>
                        </p:par>
                      </p:childTnLst>
                    </p:cTn>
                  </p:par>
                  <p:par>
                    <p:cTn id="49" fill="hold">
                      <p:stCondLst>
                        <p:cond delay="indefinite"/>
                      </p:stCondLst>
                      <p:childTnLst>
                        <p:par>
                          <p:cTn id="50" fill="hold">
                            <p:stCondLst>
                              <p:cond delay="0"/>
                            </p:stCondLst>
                            <p:childTnLst>
                              <p:par>
                                <p:cTn id="51" presetID="56" presetClass="entr" presetSubtype="0" fill="hold" nodeType="clickEffect">
                                  <p:stCondLst>
                                    <p:cond delay="0"/>
                                  </p:stCondLst>
                                  <p:iterate type="lt">
                                    <p:tmPct val="10000"/>
                                  </p:iterate>
                                  <p:childTnLst>
                                    <p:set>
                                      <p:cBhvr>
                                        <p:cTn id="52" dur="1" fill="hold">
                                          <p:stCondLst>
                                            <p:cond delay="0"/>
                                          </p:stCondLst>
                                        </p:cTn>
                                        <p:tgtEl>
                                          <p:spTgt spid="4">
                                            <p:txEl>
                                              <p:pRg st="0" end="0"/>
                                            </p:txEl>
                                          </p:spTgt>
                                        </p:tgtEl>
                                        <p:attrNameLst>
                                          <p:attrName>style.visibility</p:attrName>
                                        </p:attrNameLst>
                                      </p:cBhvr>
                                      <p:to>
                                        <p:strVal val="visible"/>
                                      </p:to>
                                    </p:set>
                                    <p:anim by="(-#ppt_w*2)" calcmode="lin" valueType="num">
                                      <p:cBhvr rctx="PPT">
                                        <p:cTn id="53" dur="500" autoRev="1" fill="hold">
                                          <p:stCondLst>
                                            <p:cond delay="0"/>
                                          </p:stCondLst>
                                        </p:cTn>
                                        <p:tgtEl>
                                          <p:spTgt spid="4">
                                            <p:txEl>
                                              <p:pRg st="0" end="0"/>
                                            </p:txEl>
                                          </p:spTgt>
                                        </p:tgtEl>
                                        <p:attrNameLst>
                                          <p:attrName>ppt_w</p:attrName>
                                        </p:attrNameLst>
                                      </p:cBhvr>
                                    </p:anim>
                                    <p:anim by="(#ppt_w*0.50)" calcmode="lin" valueType="num">
                                      <p:cBhvr>
                                        <p:cTn id="54" dur="500" decel="50000" autoRev="1" fill="hold">
                                          <p:stCondLst>
                                            <p:cond delay="0"/>
                                          </p:stCondLst>
                                        </p:cTn>
                                        <p:tgtEl>
                                          <p:spTgt spid="4">
                                            <p:txEl>
                                              <p:pRg st="0" end="0"/>
                                            </p:txEl>
                                          </p:spTgt>
                                        </p:tgtEl>
                                        <p:attrNameLst>
                                          <p:attrName>ppt_x</p:attrName>
                                        </p:attrNameLst>
                                      </p:cBhvr>
                                    </p:anim>
                                    <p:anim from="(-#ppt_h/2)" to="(#ppt_y)" calcmode="lin" valueType="num">
                                      <p:cBhvr>
                                        <p:cTn id="55" dur="1000" fill="hold">
                                          <p:stCondLst>
                                            <p:cond delay="0"/>
                                          </p:stCondLst>
                                        </p:cTn>
                                        <p:tgtEl>
                                          <p:spTgt spid="4">
                                            <p:txEl>
                                              <p:pRg st="0" end="0"/>
                                            </p:txEl>
                                          </p:spTgt>
                                        </p:tgtEl>
                                        <p:attrNameLst>
                                          <p:attrName>ppt_y</p:attrName>
                                        </p:attrNameLst>
                                      </p:cBhvr>
                                    </p:anim>
                                    <p:animRot by="21600000">
                                      <p:cBhvr>
                                        <p:cTn id="56" dur="1000" fill="hold">
                                          <p:stCondLst>
                                            <p:cond delay="0"/>
                                          </p:stCondLst>
                                        </p:cTn>
                                        <p:tgtEl>
                                          <p:spTgt spid="4">
                                            <p:txEl>
                                              <p:pRg st="0" end="0"/>
                                            </p:txEl>
                                          </p:spTgt>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1027"/>
                                        </p:tgtEl>
                                        <p:attrNameLst>
                                          <p:attrName>style.visibility</p:attrName>
                                        </p:attrNameLst>
                                      </p:cBhvr>
                                      <p:to>
                                        <p:strVal val="visible"/>
                                      </p:to>
                                    </p:set>
                                    <p:anim calcmode="lin" valueType="num">
                                      <p:cBhvr additive="base">
                                        <p:cTn id="61" dur="500" fill="hold"/>
                                        <p:tgtEl>
                                          <p:spTgt spid="1027"/>
                                        </p:tgtEl>
                                        <p:attrNameLst>
                                          <p:attrName>ppt_x</p:attrName>
                                        </p:attrNameLst>
                                      </p:cBhvr>
                                      <p:tavLst>
                                        <p:tav tm="0">
                                          <p:val>
                                            <p:strVal val="1+#ppt_w/2"/>
                                          </p:val>
                                        </p:tav>
                                        <p:tav tm="100000">
                                          <p:val>
                                            <p:strVal val="#ppt_x"/>
                                          </p:val>
                                        </p:tav>
                                      </p:tavLst>
                                    </p:anim>
                                    <p:anim calcmode="lin" valueType="num">
                                      <p:cBhvr additive="base">
                                        <p:cTn id="62"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 calcmode="lin" valueType="num">
                                      <p:cBhvr>
                                        <p:cTn id="6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6">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3"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500" fill="hold"/>
                                        <p:tgtEl>
                                          <p:spTgt spid="11"/>
                                        </p:tgtEl>
                                        <p:attrNameLst>
                                          <p:attrName>ppt_x</p:attrName>
                                        </p:attrNameLst>
                                      </p:cBhvr>
                                      <p:tavLst>
                                        <p:tav tm="0">
                                          <p:val>
                                            <p:strVal val="1+#ppt_w/2"/>
                                          </p:val>
                                        </p:tav>
                                        <p:tav tm="100000">
                                          <p:val>
                                            <p:strVal val="#ppt_x"/>
                                          </p:val>
                                        </p:tav>
                                      </p:tavLst>
                                    </p:anim>
                                    <p:anim calcmode="lin" valueType="num">
                                      <p:cBhvr additive="base">
                                        <p:cTn id="75"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6" presetClass="entr" presetSubtype="0" fill="hold" nodeType="clickEffect">
                                  <p:stCondLst>
                                    <p:cond delay="0"/>
                                  </p:stCondLst>
                                  <p:iterate type="lt">
                                    <p:tmPct val="10000"/>
                                  </p:iterate>
                                  <p:childTnLst>
                                    <p:set>
                                      <p:cBhvr>
                                        <p:cTn id="79" dur="1" fill="hold">
                                          <p:stCondLst>
                                            <p:cond delay="0"/>
                                          </p:stCondLst>
                                        </p:cTn>
                                        <p:tgtEl>
                                          <p:spTgt spid="4">
                                            <p:txEl>
                                              <p:pRg st="2" end="2"/>
                                            </p:txEl>
                                          </p:spTgt>
                                        </p:tgtEl>
                                        <p:attrNameLst>
                                          <p:attrName>style.visibility</p:attrName>
                                        </p:attrNameLst>
                                      </p:cBhvr>
                                      <p:to>
                                        <p:strVal val="visible"/>
                                      </p:to>
                                    </p:set>
                                    <p:anim by="(-#ppt_w*2)" calcmode="lin" valueType="num">
                                      <p:cBhvr rctx="PPT">
                                        <p:cTn id="80" dur="500" autoRev="1" fill="hold">
                                          <p:stCondLst>
                                            <p:cond delay="0"/>
                                          </p:stCondLst>
                                        </p:cTn>
                                        <p:tgtEl>
                                          <p:spTgt spid="4">
                                            <p:txEl>
                                              <p:pRg st="2" end="2"/>
                                            </p:txEl>
                                          </p:spTgt>
                                        </p:tgtEl>
                                        <p:attrNameLst>
                                          <p:attrName>ppt_w</p:attrName>
                                        </p:attrNameLst>
                                      </p:cBhvr>
                                    </p:anim>
                                    <p:anim by="(#ppt_w*0.50)" calcmode="lin" valueType="num">
                                      <p:cBhvr>
                                        <p:cTn id="81" dur="500" decel="50000" autoRev="1" fill="hold">
                                          <p:stCondLst>
                                            <p:cond delay="0"/>
                                          </p:stCondLst>
                                        </p:cTn>
                                        <p:tgtEl>
                                          <p:spTgt spid="4">
                                            <p:txEl>
                                              <p:pRg st="2" end="2"/>
                                            </p:txEl>
                                          </p:spTgt>
                                        </p:tgtEl>
                                        <p:attrNameLst>
                                          <p:attrName>ppt_x</p:attrName>
                                        </p:attrNameLst>
                                      </p:cBhvr>
                                    </p:anim>
                                    <p:anim from="(-#ppt_h/2)" to="(#ppt_y)" calcmode="lin" valueType="num">
                                      <p:cBhvr>
                                        <p:cTn id="82" dur="1000" fill="hold">
                                          <p:stCondLst>
                                            <p:cond delay="0"/>
                                          </p:stCondLst>
                                        </p:cTn>
                                        <p:tgtEl>
                                          <p:spTgt spid="4">
                                            <p:txEl>
                                              <p:pRg st="2" end="2"/>
                                            </p:txEl>
                                          </p:spTgt>
                                        </p:tgtEl>
                                        <p:attrNameLst>
                                          <p:attrName>ppt_y</p:attrName>
                                        </p:attrNameLst>
                                      </p:cBhvr>
                                    </p:anim>
                                    <p:animRot by="21600000">
                                      <p:cBhvr>
                                        <p:cTn id="83" dur="1000" fill="hold">
                                          <p:stCondLst>
                                            <p:cond delay="0"/>
                                          </p:stCondLst>
                                        </p:cTn>
                                        <p:tgtEl>
                                          <p:spTgt spid="4">
                                            <p:txEl>
                                              <p:pRg st="2" end="2"/>
                                            </p:txEl>
                                          </p:spTgt>
                                        </p:tgtEl>
                                        <p:attrNameLst>
                                          <p:attrName>r</p:attrName>
                                        </p:attrNameLst>
                                      </p:cBhvr>
                                    </p:animRot>
                                  </p:childTnLst>
                                </p:cTn>
                              </p:par>
                            </p:childTnLst>
                          </p:cTn>
                        </p:par>
                      </p:childTnLst>
                    </p:cTn>
                  </p:par>
                  <p:par>
                    <p:cTn id="84" fill="hold">
                      <p:stCondLst>
                        <p:cond delay="indefinite"/>
                      </p:stCondLst>
                      <p:childTnLst>
                        <p:par>
                          <p:cTn id="85" fill="hold">
                            <p:stCondLst>
                              <p:cond delay="0"/>
                            </p:stCondLst>
                            <p:childTnLst>
                              <p:par>
                                <p:cTn id="86" presetID="2" presetClass="entr" presetSubtype="8" fill="hold" nodeType="click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additive="base">
                                        <p:cTn id="88" dur="500" fill="hold"/>
                                        <p:tgtEl>
                                          <p:spTgt spid="12"/>
                                        </p:tgtEl>
                                        <p:attrNameLst>
                                          <p:attrName>ppt_x</p:attrName>
                                        </p:attrNameLst>
                                      </p:cBhvr>
                                      <p:tavLst>
                                        <p:tav tm="0">
                                          <p:val>
                                            <p:strVal val="0-#ppt_w/2"/>
                                          </p:val>
                                        </p:tav>
                                        <p:tav tm="100000">
                                          <p:val>
                                            <p:strVal val="#ppt_x"/>
                                          </p:val>
                                        </p:tav>
                                      </p:tavLst>
                                    </p:anim>
                                    <p:anim calcmode="lin" valueType="num">
                                      <p:cBhvr additive="base">
                                        <p:cTn id="8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6">
                                            <p:txEl>
                                              <p:pRg st="2" end="2"/>
                                            </p:txEl>
                                          </p:spTgt>
                                        </p:tgtEl>
                                        <p:attrNameLst>
                                          <p:attrName>style.visibility</p:attrName>
                                        </p:attrNameLst>
                                      </p:cBhvr>
                                      <p:to>
                                        <p:strVal val="visible"/>
                                      </p:to>
                                    </p:set>
                                    <p:anim calcmode="lin" valueType="num">
                                      <p:cBhvr>
                                        <p:cTn id="9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9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96" dur="500"/>
                                        <p:tgtEl>
                                          <p:spTgt spid="6">
                                            <p:txEl>
                                              <p:pRg st="2" end="2"/>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nodeType="click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6" presetClass="entr" presetSubtype="0" fill="hold" nodeType="clickEffect">
                                  <p:stCondLst>
                                    <p:cond delay="0"/>
                                  </p:stCondLst>
                                  <p:iterate type="lt">
                                    <p:tmPct val="10000"/>
                                  </p:iterate>
                                  <p:childTnLst>
                                    <p:set>
                                      <p:cBhvr>
                                        <p:cTn id="106" dur="1" fill="hold">
                                          <p:stCondLst>
                                            <p:cond delay="0"/>
                                          </p:stCondLst>
                                        </p:cTn>
                                        <p:tgtEl>
                                          <p:spTgt spid="4">
                                            <p:txEl>
                                              <p:pRg st="4" end="4"/>
                                            </p:txEl>
                                          </p:spTgt>
                                        </p:tgtEl>
                                        <p:attrNameLst>
                                          <p:attrName>style.visibility</p:attrName>
                                        </p:attrNameLst>
                                      </p:cBhvr>
                                      <p:to>
                                        <p:strVal val="visible"/>
                                      </p:to>
                                    </p:set>
                                    <p:anim by="(-#ppt_w*2)" calcmode="lin" valueType="num">
                                      <p:cBhvr rctx="PPT">
                                        <p:cTn id="107" dur="500" autoRev="1" fill="hold">
                                          <p:stCondLst>
                                            <p:cond delay="0"/>
                                          </p:stCondLst>
                                        </p:cTn>
                                        <p:tgtEl>
                                          <p:spTgt spid="4">
                                            <p:txEl>
                                              <p:pRg st="4" end="4"/>
                                            </p:txEl>
                                          </p:spTgt>
                                        </p:tgtEl>
                                        <p:attrNameLst>
                                          <p:attrName>ppt_w</p:attrName>
                                        </p:attrNameLst>
                                      </p:cBhvr>
                                    </p:anim>
                                    <p:anim by="(#ppt_w*0.50)" calcmode="lin" valueType="num">
                                      <p:cBhvr>
                                        <p:cTn id="108" dur="500" decel="50000" autoRev="1" fill="hold">
                                          <p:stCondLst>
                                            <p:cond delay="0"/>
                                          </p:stCondLst>
                                        </p:cTn>
                                        <p:tgtEl>
                                          <p:spTgt spid="4">
                                            <p:txEl>
                                              <p:pRg st="4" end="4"/>
                                            </p:txEl>
                                          </p:spTgt>
                                        </p:tgtEl>
                                        <p:attrNameLst>
                                          <p:attrName>ppt_x</p:attrName>
                                        </p:attrNameLst>
                                      </p:cBhvr>
                                    </p:anim>
                                    <p:anim from="(-#ppt_h/2)" to="(#ppt_y)" calcmode="lin" valueType="num">
                                      <p:cBhvr>
                                        <p:cTn id="109" dur="1000" fill="hold">
                                          <p:stCondLst>
                                            <p:cond delay="0"/>
                                          </p:stCondLst>
                                        </p:cTn>
                                        <p:tgtEl>
                                          <p:spTgt spid="4">
                                            <p:txEl>
                                              <p:pRg st="4" end="4"/>
                                            </p:txEl>
                                          </p:spTgt>
                                        </p:tgtEl>
                                        <p:attrNameLst>
                                          <p:attrName>ppt_y</p:attrName>
                                        </p:attrNameLst>
                                      </p:cBhvr>
                                    </p:anim>
                                    <p:animRot by="21600000">
                                      <p:cBhvr>
                                        <p:cTn id="110" dur="1000" fill="hold">
                                          <p:stCondLst>
                                            <p:cond delay="0"/>
                                          </p:stCondLst>
                                        </p:cTn>
                                        <p:tgtEl>
                                          <p:spTgt spid="4">
                                            <p:txEl>
                                              <p:pRg st="4" end="4"/>
                                            </p:txEl>
                                          </p:spTgt>
                                        </p:tgtEl>
                                        <p:attrNameLst>
                                          <p:attrName>r</p:attrName>
                                        </p:attrNameLst>
                                      </p:cBhvr>
                                    </p:animRo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6">
                                            <p:txEl>
                                              <p:pRg st="4" end="4"/>
                                            </p:txEl>
                                          </p:spTgt>
                                        </p:tgtEl>
                                        <p:attrNameLst>
                                          <p:attrName>style.visibility</p:attrName>
                                        </p:attrNameLst>
                                      </p:cBhvr>
                                      <p:to>
                                        <p:strVal val="visible"/>
                                      </p:to>
                                    </p:set>
                                    <p:anim calcmode="lin" valueType="num">
                                      <p:cBhvr>
                                        <p:cTn id="115"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116"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117" dur="500"/>
                                        <p:tgtEl>
                                          <p:spTgt spid="6">
                                            <p:txEl>
                                              <p:pRg st="4" end="4"/>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6" presetClass="entr" presetSubtype="0" fill="hold" nodeType="clickEffect">
                                  <p:stCondLst>
                                    <p:cond delay="0"/>
                                  </p:stCondLst>
                                  <p:iterate type="lt">
                                    <p:tmPct val="10000"/>
                                  </p:iterate>
                                  <p:childTnLst>
                                    <p:set>
                                      <p:cBhvr>
                                        <p:cTn id="121" dur="1" fill="hold">
                                          <p:stCondLst>
                                            <p:cond delay="0"/>
                                          </p:stCondLst>
                                        </p:cTn>
                                        <p:tgtEl>
                                          <p:spTgt spid="4">
                                            <p:txEl>
                                              <p:pRg st="5" end="5"/>
                                            </p:txEl>
                                          </p:spTgt>
                                        </p:tgtEl>
                                        <p:attrNameLst>
                                          <p:attrName>style.visibility</p:attrName>
                                        </p:attrNameLst>
                                      </p:cBhvr>
                                      <p:to>
                                        <p:strVal val="visible"/>
                                      </p:to>
                                    </p:set>
                                    <p:anim by="(-#ppt_w*2)" calcmode="lin" valueType="num">
                                      <p:cBhvr rctx="PPT">
                                        <p:cTn id="122" dur="500" autoRev="1" fill="hold">
                                          <p:stCondLst>
                                            <p:cond delay="0"/>
                                          </p:stCondLst>
                                        </p:cTn>
                                        <p:tgtEl>
                                          <p:spTgt spid="4">
                                            <p:txEl>
                                              <p:pRg st="5" end="5"/>
                                            </p:txEl>
                                          </p:spTgt>
                                        </p:tgtEl>
                                        <p:attrNameLst>
                                          <p:attrName>ppt_w</p:attrName>
                                        </p:attrNameLst>
                                      </p:cBhvr>
                                    </p:anim>
                                    <p:anim by="(#ppt_w*0.50)" calcmode="lin" valueType="num">
                                      <p:cBhvr>
                                        <p:cTn id="123" dur="500" decel="50000" autoRev="1" fill="hold">
                                          <p:stCondLst>
                                            <p:cond delay="0"/>
                                          </p:stCondLst>
                                        </p:cTn>
                                        <p:tgtEl>
                                          <p:spTgt spid="4">
                                            <p:txEl>
                                              <p:pRg st="5" end="5"/>
                                            </p:txEl>
                                          </p:spTgt>
                                        </p:tgtEl>
                                        <p:attrNameLst>
                                          <p:attrName>ppt_x</p:attrName>
                                        </p:attrNameLst>
                                      </p:cBhvr>
                                    </p:anim>
                                    <p:anim from="(-#ppt_h/2)" to="(#ppt_y)" calcmode="lin" valueType="num">
                                      <p:cBhvr>
                                        <p:cTn id="124" dur="1000" fill="hold">
                                          <p:stCondLst>
                                            <p:cond delay="0"/>
                                          </p:stCondLst>
                                        </p:cTn>
                                        <p:tgtEl>
                                          <p:spTgt spid="4">
                                            <p:txEl>
                                              <p:pRg st="5" end="5"/>
                                            </p:txEl>
                                          </p:spTgt>
                                        </p:tgtEl>
                                        <p:attrNameLst>
                                          <p:attrName>ppt_y</p:attrName>
                                        </p:attrNameLst>
                                      </p:cBhvr>
                                    </p:anim>
                                    <p:animRot by="21600000">
                                      <p:cBhvr>
                                        <p:cTn id="125" dur="1000" fill="hold">
                                          <p:stCondLst>
                                            <p:cond delay="0"/>
                                          </p:stCondLst>
                                        </p:cTn>
                                        <p:tgtEl>
                                          <p:spTgt spid="4">
                                            <p:txEl>
                                              <p:pRg st="5" end="5"/>
                                            </p:txEl>
                                          </p:spTgt>
                                        </p:tgtEl>
                                        <p:attrNameLst>
                                          <p:attrName>r</p:attrName>
                                        </p:attrNameLst>
                                      </p:cBhvr>
                                    </p:animRot>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0" nodeType="clickEffect">
                                  <p:stCondLst>
                                    <p:cond delay="0"/>
                                  </p:stCondLst>
                                  <p:childTnLst>
                                    <p:set>
                                      <p:cBhvr>
                                        <p:cTn id="129" dur="1" fill="hold">
                                          <p:stCondLst>
                                            <p:cond delay="0"/>
                                          </p:stCondLst>
                                        </p:cTn>
                                        <p:tgtEl>
                                          <p:spTgt spid="6">
                                            <p:txEl>
                                              <p:pRg st="5" end="5"/>
                                            </p:txEl>
                                          </p:spTgt>
                                        </p:tgtEl>
                                        <p:attrNameLst>
                                          <p:attrName>style.visibility</p:attrName>
                                        </p:attrNameLst>
                                      </p:cBhvr>
                                      <p:to>
                                        <p:strVal val="visible"/>
                                      </p:to>
                                    </p:set>
                                    <p:anim calcmode="lin" valueType="num">
                                      <p:cBhvr>
                                        <p:cTn id="130"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131"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1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uiExpand="1" build="p" animBg="1"/>
      <p:bldP spid="5" grpId="0" build="p" animBg="1"/>
      <p:bldP spid="6"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52400"/>
            <a:ext cx="3200400" cy="707886"/>
          </a:xfrm>
          <a:prstGeom prst="rect">
            <a:avLst/>
          </a:prstGeom>
          <a:solidFill>
            <a:schemeClr val="accent5">
              <a:lumMod val="40000"/>
              <a:lumOff val="60000"/>
            </a:schemeClr>
          </a:solidFill>
          <a:ln>
            <a:solidFill>
              <a:srgbClr val="FF0000"/>
            </a:solidFill>
          </a:ln>
        </p:spPr>
        <p:txBody>
          <a:bodyPr wrap="square" rtlCol="0">
            <a:spAutoFit/>
          </a:bodyPr>
          <a:lstStyle/>
          <a:p>
            <a:r>
              <a:rPr lang="bn-BD" sz="4000" dirty="0" smtClean="0">
                <a:latin typeface="NikoshBAN" pitchFamily="2" charset="0"/>
                <a:cs typeface="NikoshBAN" pitchFamily="2" charset="0"/>
              </a:rPr>
              <a:t>  </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   </a:t>
            </a:r>
            <a:r>
              <a:rPr lang="bn-BD"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মূল্যায়ন </a:t>
            </a: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endParaRPr>
          </a:p>
        </p:txBody>
      </p:sp>
      <p:sp>
        <p:nvSpPr>
          <p:cNvPr id="3" name="TextBox 2"/>
          <p:cNvSpPr txBox="1"/>
          <p:nvPr/>
        </p:nvSpPr>
        <p:spPr>
          <a:xfrm>
            <a:off x="457200" y="1066800"/>
            <a:ext cx="8458200" cy="5632311"/>
          </a:xfrm>
          <a:prstGeom prst="rect">
            <a:avLst/>
          </a:prstGeom>
          <a:solidFill>
            <a:schemeClr val="bg2">
              <a:lumMod val="90000"/>
            </a:schemeClr>
          </a:solidFill>
        </p:spPr>
        <p:txBody>
          <a:bodyPr wrap="square" rtlCol="0">
            <a:spAutoFit/>
          </a:bodyPr>
          <a:lstStyle/>
          <a:p>
            <a:r>
              <a:rPr lang="en-US" sz="3600" dirty="0" smtClean="0">
                <a:latin typeface="NikoshBAN" pitchFamily="2" charset="0"/>
                <a:cs typeface="NikoshBAN" pitchFamily="2" charset="0"/>
              </a:rPr>
              <a:t>1</a:t>
            </a:r>
            <a:r>
              <a:rPr lang="bn-BD" sz="3600" dirty="0" smtClean="0">
                <a:latin typeface="NikoshBAN" pitchFamily="2" charset="0"/>
                <a:cs typeface="NikoshBAN" pitchFamily="2" charset="0"/>
              </a:rPr>
              <a:t>।যার জড়তা আছে তাকে কি বলে?</a:t>
            </a:r>
            <a:endParaRPr lang="en-US" sz="3600" dirty="0" smtClean="0">
              <a:latin typeface="NikoshBAN" pitchFamily="2" charset="0"/>
              <a:cs typeface="NikoshBAN" pitchFamily="2" charset="0"/>
            </a:endParaRPr>
          </a:p>
          <a:p>
            <a:r>
              <a:rPr lang="en-US" sz="3600" dirty="0">
                <a:latin typeface="NikoshBAN" pitchFamily="2" charset="0"/>
                <a:cs typeface="NikoshBAN" pitchFamily="2" charset="0"/>
              </a:rPr>
              <a:t> </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ক ) পদার্থ (খ) শক্তি (গ) ভর (ঘ) ওজন</a:t>
            </a:r>
            <a:endParaRPr lang="en-US" sz="3600" dirty="0" smtClean="0">
              <a:latin typeface="NikoshBAN" pitchFamily="2" charset="0"/>
              <a:cs typeface="NikoshBAN" pitchFamily="2" charset="0"/>
            </a:endParaRPr>
          </a:p>
          <a:p>
            <a:r>
              <a:rPr lang="en-US" sz="3600" dirty="0" smtClean="0">
                <a:latin typeface="NikoshBAN" pitchFamily="2" charset="0"/>
                <a:cs typeface="NikoshBAN" pitchFamily="2" charset="0"/>
              </a:rPr>
              <a:t>2</a:t>
            </a:r>
            <a:r>
              <a:rPr lang="bn-BD" sz="3600" dirty="0" smtClean="0">
                <a:latin typeface="NikoshBAN" pitchFamily="2" charset="0"/>
                <a:cs typeface="NikoshBAN" pitchFamily="2" charset="0"/>
              </a:rPr>
              <a:t>। পদার্থের অবস্থা কয়টি?</a:t>
            </a:r>
          </a:p>
          <a:p>
            <a:r>
              <a:rPr lang="bn-BD" sz="3600" dirty="0">
                <a:latin typeface="NikoshBAN" pitchFamily="2" charset="0"/>
                <a:cs typeface="NikoshBAN" pitchFamily="2" charset="0"/>
              </a:rPr>
              <a:t> </a:t>
            </a:r>
            <a:r>
              <a:rPr lang="bn-BD" sz="3600" dirty="0" smtClean="0">
                <a:latin typeface="NikoshBAN" pitchFamily="2" charset="0"/>
                <a:cs typeface="NikoshBAN" pitchFamily="2" charset="0"/>
              </a:rPr>
              <a:t>   </a:t>
            </a:r>
            <a:r>
              <a:rPr lang="en-US" sz="3600" dirty="0">
                <a:latin typeface="NikoshBAN" pitchFamily="2" charset="0"/>
                <a:cs typeface="NikoshBAN" pitchFamily="2" charset="0"/>
              </a:rPr>
              <a:t> (</a:t>
            </a:r>
            <a:r>
              <a:rPr lang="bn-BD" sz="3600" dirty="0">
                <a:latin typeface="NikoshBAN" pitchFamily="2" charset="0"/>
                <a:cs typeface="NikoshBAN" pitchFamily="2" charset="0"/>
              </a:rPr>
              <a:t>ক) </a:t>
            </a:r>
            <a:r>
              <a:rPr lang="bn-BD" sz="3600" dirty="0" smtClean="0">
                <a:latin typeface="NikoshBAN" pitchFamily="2" charset="0"/>
                <a:cs typeface="NikoshBAN" pitchFamily="2" charset="0"/>
              </a:rPr>
              <a:t>২ টি  ∙(</a:t>
            </a:r>
            <a:r>
              <a:rPr lang="bn-BD" sz="3600" dirty="0">
                <a:latin typeface="NikoshBAN" pitchFamily="2" charset="0"/>
                <a:cs typeface="NikoshBAN" pitchFamily="2" charset="0"/>
              </a:rPr>
              <a:t>খ) </a:t>
            </a:r>
            <a:r>
              <a:rPr lang="bn-BD" sz="3600" dirty="0" smtClean="0">
                <a:latin typeface="NikoshBAN" pitchFamily="2" charset="0"/>
                <a:cs typeface="NikoshBAN" pitchFamily="2" charset="0"/>
              </a:rPr>
              <a:t>৩ টি  </a:t>
            </a:r>
            <a:r>
              <a:rPr lang="bn-BD" sz="3600" dirty="0">
                <a:latin typeface="NikoshBAN" pitchFamily="2" charset="0"/>
                <a:cs typeface="NikoshBAN" pitchFamily="2" charset="0"/>
              </a:rPr>
              <a:t>(গ) </a:t>
            </a:r>
            <a:r>
              <a:rPr lang="bn-BD" sz="3600" dirty="0" smtClean="0">
                <a:latin typeface="NikoshBAN" pitchFamily="2" charset="0"/>
                <a:cs typeface="NikoshBAN" pitchFamily="2" charset="0"/>
              </a:rPr>
              <a:t>৪ টি </a:t>
            </a:r>
            <a:r>
              <a:rPr lang="bn-BD" sz="3600" dirty="0">
                <a:latin typeface="NikoshBAN" pitchFamily="2" charset="0"/>
                <a:cs typeface="NikoshBAN" pitchFamily="2" charset="0"/>
              </a:rPr>
              <a:t>(ঘ) </a:t>
            </a:r>
            <a:r>
              <a:rPr lang="bn-BD" sz="3600" dirty="0" smtClean="0">
                <a:latin typeface="NikoshBAN" pitchFamily="2" charset="0"/>
                <a:cs typeface="NikoshBAN" pitchFamily="2" charset="0"/>
              </a:rPr>
              <a:t>৫ টি </a:t>
            </a:r>
          </a:p>
          <a:p>
            <a:r>
              <a:rPr lang="bn-BD" sz="3600" dirty="0" smtClean="0">
                <a:latin typeface="NikoshBAN" pitchFamily="2" charset="0"/>
                <a:cs typeface="NikoshBAN" pitchFamily="2" charset="0"/>
              </a:rPr>
              <a:t>৩।(</a:t>
            </a:r>
            <a:r>
              <a:rPr lang="en-US" sz="3600" dirty="0" err="1" smtClean="0">
                <a:latin typeface="NikoshBAN" pitchFamily="2" charset="0"/>
                <a:cs typeface="NikoshBAN" pitchFamily="2" charset="0"/>
              </a:rPr>
              <a:t>i</a:t>
            </a:r>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পদার্থের কণা গুলোর মোট পরিমান কে এর ভর বলে।</a:t>
            </a:r>
          </a:p>
          <a:p>
            <a:r>
              <a:rPr lang="bn-BD" sz="3600" dirty="0" smtClean="0">
                <a:latin typeface="NikoshBAN" pitchFamily="2" charset="0"/>
                <a:cs typeface="NikoshBAN" pitchFamily="2" charset="0"/>
              </a:rPr>
              <a:t>   </a:t>
            </a:r>
            <a:r>
              <a:rPr lang="en-US" sz="3600" dirty="0" smtClean="0">
                <a:latin typeface="NikoshBAN" pitchFamily="2" charset="0"/>
                <a:cs typeface="NikoshBAN" pitchFamily="2" charset="0"/>
              </a:rPr>
              <a:t>(ii)</a:t>
            </a:r>
            <a:r>
              <a:rPr lang="bn-BD" sz="3600" dirty="0" smtClean="0">
                <a:latin typeface="NikoshBAN" pitchFamily="2" charset="0"/>
                <a:cs typeface="NikoshBAN" pitchFamily="2" charset="0"/>
              </a:rPr>
              <a:t>পদার্থকে ভাঙ্গলে অনু পাওয়া যায়।</a:t>
            </a:r>
          </a:p>
          <a:p>
            <a:r>
              <a:rPr lang="bn-BD" sz="3600" dirty="0" smtClean="0">
                <a:latin typeface="NikoshBAN" pitchFamily="2" charset="0"/>
                <a:cs typeface="NikoshBAN" pitchFamily="2" charset="0"/>
              </a:rPr>
              <a:t>   </a:t>
            </a:r>
            <a:r>
              <a:rPr lang="en-US" sz="3600" dirty="0" smtClean="0">
                <a:latin typeface="NikoshBAN" pitchFamily="2" charset="0"/>
                <a:cs typeface="NikoshBAN" pitchFamily="2" charset="0"/>
              </a:rPr>
              <a:t>(iii)</a:t>
            </a:r>
            <a:r>
              <a:rPr lang="bn-BD" sz="3600" dirty="0" smtClean="0">
                <a:latin typeface="NikoshBAN" pitchFamily="2" charset="0"/>
                <a:cs typeface="NikoshBAN" pitchFamily="2" charset="0"/>
              </a:rPr>
              <a:t> পদার্থের কোন ভর নেই। </a:t>
            </a:r>
          </a:p>
          <a:p>
            <a:r>
              <a:rPr lang="bn-BD" sz="3600" dirty="0" smtClean="0">
                <a:latin typeface="NikoshBAN" pitchFamily="2" charset="0"/>
                <a:cs typeface="NikoshBAN" pitchFamily="2" charset="0"/>
              </a:rPr>
              <a:t>নিচের কোনটি সঠিক?</a:t>
            </a:r>
          </a:p>
          <a:p>
            <a:r>
              <a:rPr lang="bn-BD" sz="3600" dirty="0" smtClean="0">
                <a:latin typeface="NikoshBAN" pitchFamily="2" charset="0"/>
                <a:cs typeface="NikoshBAN" pitchFamily="2" charset="0"/>
              </a:rPr>
              <a:t>(ক) </a:t>
            </a:r>
            <a:r>
              <a:rPr lang="en-US" sz="3600" dirty="0" err="1" smtClean="0">
                <a:latin typeface="NikoshBAN" pitchFamily="2" charset="0"/>
                <a:cs typeface="NikoshBAN" pitchFamily="2" charset="0"/>
              </a:rPr>
              <a:t>i</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খ ) </a:t>
            </a:r>
            <a:r>
              <a:rPr lang="en-US" sz="3600" dirty="0" smtClean="0">
                <a:latin typeface="NikoshBAN" pitchFamily="2" charset="0"/>
                <a:cs typeface="NikoshBAN" pitchFamily="2" charset="0"/>
              </a:rPr>
              <a:t>ii (</a:t>
            </a:r>
            <a:r>
              <a:rPr lang="bn-BD" sz="3600" dirty="0" smtClean="0">
                <a:latin typeface="NikoshBAN" pitchFamily="2" charset="0"/>
                <a:cs typeface="NikoshBAN" pitchFamily="2" charset="0"/>
              </a:rPr>
              <a:t>গ) </a:t>
            </a:r>
            <a:r>
              <a:rPr lang="en-US" sz="3600" dirty="0" err="1" smtClean="0">
                <a:latin typeface="NikoshBAN" pitchFamily="2" charset="0"/>
                <a:cs typeface="NikoshBAN" pitchFamily="2" charset="0"/>
              </a:rPr>
              <a:t>i</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ও </a:t>
            </a:r>
            <a:r>
              <a:rPr lang="en-US" sz="3600" dirty="0" smtClean="0">
                <a:latin typeface="NikoshBAN" pitchFamily="2" charset="0"/>
                <a:cs typeface="NikoshBAN" pitchFamily="2" charset="0"/>
              </a:rPr>
              <a:t>ii ∙(</a:t>
            </a:r>
            <a:r>
              <a:rPr lang="bn-BD" sz="3600" dirty="0" smtClean="0">
                <a:latin typeface="NikoshBAN" pitchFamily="2" charset="0"/>
                <a:cs typeface="NikoshBAN" pitchFamily="2" charset="0"/>
              </a:rPr>
              <a:t>ঘ) </a:t>
            </a:r>
            <a:r>
              <a:rPr lang="en-US" sz="3600" dirty="0" err="1" smtClean="0">
                <a:latin typeface="NikoshBAN" pitchFamily="2" charset="0"/>
                <a:cs typeface="NikoshBAN" pitchFamily="2" charset="0"/>
              </a:rPr>
              <a:t>i,ii</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ও </a:t>
            </a:r>
            <a:r>
              <a:rPr lang="en-US" sz="3600" dirty="0" smtClean="0">
                <a:latin typeface="NikoshBAN" pitchFamily="2" charset="0"/>
                <a:cs typeface="NikoshBAN" pitchFamily="2" charset="0"/>
              </a:rPr>
              <a:t>iii</a:t>
            </a:r>
            <a:endParaRPr lang="bn-BD" sz="3600" dirty="0" smtClean="0">
              <a:latin typeface="NikoshBAN" pitchFamily="2" charset="0"/>
              <a:cs typeface="NikoshBAN" pitchFamily="2" charset="0"/>
            </a:endParaRPr>
          </a:p>
          <a:p>
            <a:r>
              <a:rPr lang="bn-BD"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86627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nodeType="clickEffect">
                                  <p:stCondLst>
                                    <p:cond delay="0"/>
                                  </p:stCondLst>
                                  <p:iterate type="lt">
                                    <p:tmPct val="10000"/>
                                  </p:iterate>
                                  <p:childTnLst>
                                    <p:set>
                                      <p:cBhvr>
                                        <p:cTn id="19" dur="1" fill="hold">
                                          <p:stCondLst>
                                            <p:cond delay="0"/>
                                          </p:stCondLst>
                                        </p:cTn>
                                        <p:tgtEl>
                                          <p:spTgt spid="3">
                                            <p:txEl>
                                              <p:pRg st="0" end="0"/>
                                            </p:txEl>
                                          </p:spTgt>
                                        </p:tgtEl>
                                        <p:attrNameLst>
                                          <p:attrName>style.visibility</p:attrName>
                                        </p:attrNameLst>
                                      </p:cBhvr>
                                      <p:to>
                                        <p:strVal val="visible"/>
                                      </p:to>
                                    </p:set>
                                    <p:anim by="(-#ppt_w*2)" calcmode="lin" valueType="num">
                                      <p:cBhvr rctx="PPT">
                                        <p:cTn id="20" dur="500" autoRev="1" fill="hold">
                                          <p:stCondLst>
                                            <p:cond delay="0"/>
                                          </p:stCondLst>
                                        </p:cTn>
                                        <p:tgtEl>
                                          <p:spTgt spid="3">
                                            <p:txEl>
                                              <p:pRg st="0" end="0"/>
                                            </p:txEl>
                                          </p:spTgt>
                                        </p:tgtEl>
                                        <p:attrNameLst>
                                          <p:attrName>ppt_w</p:attrName>
                                        </p:attrNameLst>
                                      </p:cBhvr>
                                    </p:anim>
                                    <p:anim by="(#ppt_w*0.50)" calcmode="lin" valueType="num">
                                      <p:cBhvr>
                                        <p:cTn id="21" dur="500" decel="50000" autoRev="1" fill="hold">
                                          <p:stCondLst>
                                            <p:cond delay="0"/>
                                          </p:stCondLst>
                                        </p:cTn>
                                        <p:tgtEl>
                                          <p:spTgt spid="3">
                                            <p:txEl>
                                              <p:pRg st="0" end="0"/>
                                            </p:txEl>
                                          </p:spTgt>
                                        </p:tgtEl>
                                        <p:attrNameLst>
                                          <p:attrName>ppt_x</p:attrName>
                                        </p:attrNameLst>
                                      </p:cBhvr>
                                    </p:anim>
                                    <p:anim from="(-#ppt_h/2)" to="(#ppt_y)" calcmode="lin" valueType="num">
                                      <p:cBhvr>
                                        <p:cTn id="22" dur="1000" fill="hold">
                                          <p:stCondLst>
                                            <p:cond delay="0"/>
                                          </p:stCondLst>
                                        </p:cTn>
                                        <p:tgtEl>
                                          <p:spTgt spid="3">
                                            <p:txEl>
                                              <p:pRg st="0" end="0"/>
                                            </p:txEl>
                                          </p:spTgt>
                                        </p:tgtEl>
                                        <p:attrNameLst>
                                          <p:attrName>ppt_y</p:attrName>
                                        </p:attrNameLst>
                                      </p:cBhvr>
                                    </p:anim>
                                    <p:animRot by="21600000">
                                      <p:cBhvr>
                                        <p:cTn id="23" dur="1000" fill="hold">
                                          <p:stCondLst>
                                            <p:cond delay="0"/>
                                          </p:stCondLst>
                                        </p:cTn>
                                        <p:tgtEl>
                                          <p:spTgt spid="3">
                                            <p:txEl>
                                              <p:pRg st="0" end="0"/>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nodeType="clickEffect">
                                  <p:stCondLst>
                                    <p:cond delay="0"/>
                                  </p:stCondLst>
                                  <p:iterate type="lt">
                                    <p:tmPct val="10000"/>
                                  </p:iterate>
                                  <p:childTnLst>
                                    <p:set>
                                      <p:cBhvr>
                                        <p:cTn id="27" dur="1" fill="hold">
                                          <p:stCondLst>
                                            <p:cond delay="0"/>
                                          </p:stCondLst>
                                        </p:cTn>
                                        <p:tgtEl>
                                          <p:spTgt spid="3">
                                            <p:txEl>
                                              <p:pRg st="1" end="1"/>
                                            </p:txEl>
                                          </p:spTgt>
                                        </p:tgtEl>
                                        <p:attrNameLst>
                                          <p:attrName>style.visibility</p:attrName>
                                        </p:attrNameLst>
                                      </p:cBhvr>
                                      <p:to>
                                        <p:strVal val="visible"/>
                                      </p:to>
                                    </p:set>
                                    <p:anim by="(-#ppt_w*2)" calcmode="lin" valueType="num">
                                      <p:cBhvr rctx="PPT">
                                        <p:cTn id="28" dur="500" autoRev="1" fill="hold">
                                          <p:stCondLst>
                                            <p:cond delay="0"/>
                                          </p:stCondLst>
                                        </p:cTn>
                                        <p:tgtEl>
                                          <p:spTgt spid="3">
                                            <p:txEl>
                                              <p:pRg st="1" end="1"/>
                                            </p:txEl>
                                          </p:spTgt>
                                        </p:tgtEl>
                                        <p:attrNameLst>
                                          <p:attrName>ppt_w</p:attrName>
                                        </p:attrNameLst>
                                      </p:cBhvr>
                                    </p:anim>
                                    <p:anim by="(#ppt_w*0.50)" calcmode="lin" valueType="num">
                                      <p:cBhvr>
                                        <p:cTn id="29" dur="500" decel="50000" autoRev="1" fill="hold">
                                          <p:stCondLst>
                                            <p:cond delay="0"/>
                                          </p:stCondLst>
                                        </p:cTn>
                                        <p:tgtEl>
                                          <p:spTgt spid="3">
                                            <p:txEl>
                                              <p:pRg st="1" end="1"/>
                                            </p:txEl>
                                          </p:spTgt>
                                        </p:tgtEl>
                                        <p:attrNameLst>
                                          <p:attrName>ppt_x</p:attrName>
                                        </p:attrNameLst>
                                      </p:cBhvr>
                                    </p:anim>
                                    <p:anim from="(-#ppt_h/2)" to="(#ppt_y)" calcmode="lin" valueType="num">
                                      <p:cBhvr>
                                        <p:cTn id="30" dur="1000" fill="hold">
                                          <p:stCondLst>
                                            <p:cond delay="0"/>
                                          </p:stCondLst>
                                        </p:cTn>
                                        <p:tgtEl>
                                          <p:spTgt spid="3">
                                            <p:txEl>
                                              <p:pRg st="1" end="1"/>
                                            </p:txEl>
                                          </p:spTgt>
                                        </p:tgtEl>
                                        <p:attrNameLst>
                                          <p:attrName>ppt_y</p:attrName>
                                        </p:attrNameLst>
                                      </p:cBhvr>
                                    </p:anim>
                                    <p:animRot by="21600000">
                                      <p:cBhvr>
                                        <p:cTn id="31" dur="1000" fill="hold">
                                          <p:stCondLst>
                                            <p:cond delay="0"/>
                                          </p:stCondLst>
                                        </p:cTn>
                                        <p:tgtEl>
                                          <p:spTgt spid="3">
                                            <p:txEl>
                                              <p:pRg st="1" end="1"/>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nodeType="clickEffect">
                                  <p:stCondLst>
                                    <p:cond delay="0"/>
                                  </p:stCondLst>
                                  <p:iterate type="lt">
                                    <p:tmPct val="10000"/>
                                  </p:iterate>
                                  <p:childTnLst>
                                    <p:set>
                                      <p:cBhvr>
                                        <p:cTn id="35" dur="1" fill="hold">
                                          <p:stCondLst>
                                            <p:cond delay="0"/>
                                          </p:stCondLst>
                                        </p:cTn>
                                        <p:tgtEl>
                                          <p:spTgt spid="3">
                                            <p:txEl>
                                              <p:pRg st="2" end="2"/>
                                            </p:txEl>
                                          </p:spTgt>
                                        </p:tgtEl>
                                        <p:attrNameLst>
                                          <p:attrName>style.visibility</p:attrName>
                                        </p:attrNameLst>
                                      </p:cBhvr>
                                      <p:to>
                                        <p:strVal val="visible"/>
                                      </p:to>
                                    </p:set>
                                    <p:anim by="(-#ppt_w*2)" calcmode="lin" valueType="num">
                                      <p:cBhvr rctx="PPT">
                                        <p:cTn id="36" dur="500" autoRev="1" fill="hold">
                                          <p:stCondLst>
                                            <p:cond delay="0"/>
                                          </p:stCondLst>
                                        </p:cTn>
                                        <p:tgtEl>
                                          <p:spTgt spid="3">
                                            <p:txEl>
                                              <p:pRg st="2" end="2"/>
                                            </p:txEl>
                                          </p:spTgt>
                                        </p:tgtEl>
                                        <p:attrNameLst>
                                          <p:attrName>ppt_w</p:attrName>
                                        </p:attrNameLst>
                                      </p:cBhvr>
                                    </p:anim>
                                    <p:anim by="(#ppt_w*0.50)" calcmode="lin" valueType="num">
                                      <p:cBhvr>
                                        <p:cTn id="37" dur="500" decel="50000" autoRev="1" fill="hold">
                                          <p:stCondLst>
                                            <p:cond delay="0"/>
                                          </p:stCondLst>
                                        </p:cTn>
                                        <p:tgtEl>
                                          <p:spTgt spid="3">
                                            <p:txEl>
                                              <p:pRg st="2" end="2"/>
                                            </p:txEl>
                                          </p:spTgt>
                                        </p:tgtEl>
                                        <p:attrNameLst>
                                          <p:attrName>ppt_x</p:attrName>
                                        </p:attrNameLst>
                                      </p:cBhvr>
                                    </p:anim>
                                    <p:anim from="(-#ppt_h/2)" to="(#ppt_y)" calcmode="lin" valueType="num">
                                      <p:cBhvr>
                                        <p:cTn id="38" dur="1000" fill="hold">
                                          <p:stCondLst>
                                            <p:cond delay="0"/>
                                          </p:stCondLst>
                                        </p:cTn>
                                        <p:tgtEl>
                                          <p:spTgt spid="3">
                                            <p:txEl>
                                              <p:pRg st="2" end="2"/>
                                            </p:txEl>
                                          </p:spTgt>
                                        </p:tgtEl>
                                        <p:attrNameLst>
                                          <p:attrName>ppt_y</p:attrName>
                                        </p:attrNameLst>
                                      </p:cBhvr>
                                    </p:anim>
                                    <p:animRot by="21600000">
                                      <p:cBhvr>
                                        <p:cTn id="39" dur="1000" fill="hold">
                                          <p:stCondLst>
                                            <p:cond delay="0"/>
                                          </p:stCondLst>
                                        </p:cTn>
                                        <p:tgtEl>
                                          <p:spTgt spid="3">
                                            <p:txEl>
                                              <p:pRg st="2" end="2"/>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nodeType="clickEffect">
                                  <p:stCondLst>
                                    <p:cond delay="0"/>
                                  </p:stCondLst>
                                  <p:iterate type="lt">
                                    <p:tmPct val="10000"/>
                                  </p:iterate>
                                  <p:childTnLst>
                                    <p:set>
                                      <p:cBhvr>
                                        <p:cTn id="43" dur="1" fill="hold">
                                          <p:stCondLst>
                                            <p:cond delay="0"/>
                                          </p:stCondLst>
                                        </p:cTn>
                                        <p:tgtEl>
                                          <p:spTgt spid="3">
                                            <p:txEl>
                                              <p:pRg st="3" end="3"/>
                                            </p:txEl>
                                          </p:spTgt>
                                        </p:tgtEl>
                                        <p:attrNameLst>
                                          <p:attrName>style.visibility</p:attrName>
                                        </p:attrNameLst>
                                      </p:cBhvr>
                                      <p:to>
                                        <p:strVal val="visible"/>
                                      </p:to>
                                    </p:set>
                                    <p:anim by="(-#ppt_w*2)" calcmode="lin" valueType="num">
                                      <p:cBhvr rctx="PPT">
                                        <p:cTn id="44" dur="500" autoRev="1" fill="hold">
                                          <p:stCondLst>
                                            <p:cond delay="0"/>
                                          </p:stCondLst>
                                        </p:cTn>
                                        <p:tgtEl>
                                          <p:spTgt spid="3">
                                            <p:txEl>
                                              <p:pRg st="3" end="3"/>
                                            </p:txEl>
                                          </p:spTgt>
                                        </p:tgtEl>
                                        <p:attrNameLst>
                                          <p:attrName>ppt_w</p:attrName>
                                        </p:attrNameLst>
                                      </p:cBhvr>
                                    </p:anim>
                                    <p:anim by="(#ppt_w*0.50)" calcmode="lin" valueType="num">
                                      <p:cBhvr>
                                        <p:cTn id="45" dur="500" decel="50000" autoRev="1" fill="hold">
                                          <p:stCondLst>
                                            <p:cond delay="0"/>
                                          </p:stCondLst>
                                        </p:cTn>
                                        <p:tgtEl>
                                          <p:spTgt spid="3">
                                            <p:txEl>
                                              <p:pRg st="3" end="3"/>
                                            </p:txEl>
                                          </p:spTgt>
                                        </p:tgtEl>
                                        <p:attrNameLst>
                                          <p:attrName>ppt_x</p:attrName>
                                        </p:attrNameLst>
                                      </p:cBhvr>
                                    </p:anim>
                                    <p:anim from="(-#ppt_h/2)" to="(#ppt_y)" calcmode="lin" valueType="num">
                                      <p:cBhvr>
                                        <p:cTn id="46" dur="1000" fill="hold">
                                          <p:stCondLst>
                                            <p:cond delay="0"/>
                                          </p:stCondLst>
                                        </p:cTn>
                                        <p:tgtEl>
                                          <p:spTgt spid="3">
                                            <p:txEl>
                                              <p:pRg st="3" end="3"/>
                                            </p:txEl>
                                          </p:spTgt>
                                        </p:tgtEl>
                                        <p:attrNameLst>
                                          <p:attrName>ppt_y</p:attrName>
                                        </p:attrNameLst>
                                      </p:cBhvr>
                                    </p:anim>
                                    <p:animRot by="21600000">
                                      <p:cBhvr>
                                        <p:cTn id="47" dur="1000" fill="hold">
                                          <p:stCondLst>
                                            <p:cond delay="0"/>
                                          </p:stCondLst>
                                        </p:cTn>
                                        <p:tgtEl>
                                          <p:spTgt spid="3">
                                            <p:txEl>
                                              <p:pRg st="3" end="3"/>
                                            </p:txEl>
                                          </p:spTgt>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56" presetClass="entr" presetSubtype="0" fill="hold" nodeType="clickEffect">
                                  <p:stCondLst>
                                    <p:cond delay="0"/>
                                  </p:stCondLst>
                                  <p:iterate type="lt">
                                    <p:tmPct val="10000"/>
                                  </p:iterate>
                                  <p:childTnLst>
                                    <p:set>
                                      <p:cBhvr>
                                        <p:cTn id="51" dur="1" fill="hold">
                                          <p:stCondLst>
                                            <p:cond delay="0"/>
                                          </p:stCondLst>
                                        </p:cTn>
                                        <p:tgtEl>
                                          <p:spTgt spid="3">
                                            <p:txEl>
                                              <p:pRg st="4" end="4"/>
                                            </p:txEl>
                                          </p:spTgt>
                                        </p:tgtEl>
                                        <p:attrNameLst>
                                          <p:attrName>style.visibility</p:attrName>
                                        </p:attrNameLst>
                                      </p:cBhvr>
                                      <p:to>
                                        <p:strVal val="visible"/>
                                      </p:to>
                                    </p:set>
                                    <p:anim by="(-#ppt_w*2)" calcmode="lin" valueType="num">
                                      <p:cBhvr rctx="PPT">
                                        <p:cTn id="52" dur="500" autoRev="1" fill="hold">
                                          <p:stCondLst>
                                            <p:cond delay="0"/>
                                          </p:stCondLst>
                                        </p:cTn>
                                        <p:tgtEl>
                                          <p:spTgt spid="3">
                                            <p:txEl>
                                              <p:pRg st="4" end="4"/>
                                            </p:txEl>
                                          </p:spTgt>
                                        </p:tgtEl>
                                        <p:attrNameLst>
                                          <p:attrName>ppt_w</p:attrName>
                                        </p:attrNameLst>
                                      </p:cBhvr>
                                    </p:anim>
                                    <p:anim by="(#ppt_w*0.50)" calcmode="lin" valueType="num">
                                      <p:cBhvr>
                                        <p:cTn id="53" dur="500" decel="50000" autoRev="1" fill="hold">
                                          <p:stCondLst>
                                            <p:cond delay="0"/>
                                          </p:stCondLst>
                                        </p:cTn>
                                        <p:tgtEl>
                                          <p:spTgt spid="3">
                                            <p:txEl>
                                              <p:pRg st="4" end="4"/>
                                            </p:txEl>
                                          </p:spTgt>
                                        </p:tgtEl>
                                        <p:attrNameLst>
                                          <p:attrName>ppt_x</p:attrName>
                                        </p:attrNameLst>
                                      </p:cBhvr>
                                    </p:anim>
                                    <p:anim from="(-#ppt_h/2)" to="(#ppt_y)" calcmode="lin" valueType="num">
                                      <p:cBhvr>
                                        <p:cTn id="54" dur="1000" fill="hold">
                                          <p:stCondLst>
                                            <p:cond delay="0"/>
                                          </p:stCondLst>
                                        </p:cTn>
                                        <p:tgtEl>
                                          <p:spTgt spid="3">
                                            <p:txEl>
                                              <p:pRg st="4" end="4"/>
                                            </p:txEl>
                                          </p:spTgt>
                                        </p:tgtEl>
                                        <p:attrNameLst>
                                          <p:attrName>ppt_y</p:attrName>
                                        </p:attrNameLst>
                                      </p:cBhvr>
                                    </p:anim>
                                    <p:animRot by="21600000">
                                      <p:cBhvr>
                                        <p:cTn id="55" dur="1000" fill="hold">
                                          <p:stCondLst>
                                            <p:cond delay="0"/>
                                          </p:stCondLst>
                                        </p:cTn>
                                        <p:tgtEl>
                                          <p:spTgt spid="3">
                                            <p:txEl>
                                              <p:pRg st="4" end="4"/>
                                            </p:txEl>
                                          </p:spTgt>
                                        </p:tgtEl>
                                        <p:attrNameLst>
                                          <p:attrName>r</p:attrName>
                                        </p:attrNameLst>
                                      </p:cBhvr>
                                    </p:animRot>
                                  </p:childTnLst>
                                </p:cTn>
                              </p:par>
                              <p:par>
                                <p:cTn id="56" presetID="56" presetClass="entr" presetSubtype="0" fill="hold" nodeType="withEffect">
                                  <p:stCondLst>
                                    <p:cond delay="0"/>
                                  </p:stCondLst>
                                  <p:iterate type="lt">
                                    <p:tmPct val="10000"/>
                                  </p:iterate>
                                  <p:childTnLst>
                                    <p:set>
                                      <p:cBhvr>
                                        <p:cTn id="57" dur="1" fill="hold">
                                          <p:stCondLst>
                                            <p:cond delay="0"/>
                                          </p:stCondLst>
                                        </p:cTn>
                                        <p:tgtEl>
                                          <p:spTgt spid="3">
                                            <p:txEl>
                                              <p:pRg st="5" end="5"/>
                                            </p:txEl>
                                          </p:spTgt>
                                        </p:tgtEl>
                                        <p:attrNameLst>
                                          <p:attrName>style.visibility</p:attrName>
                                        </p:attrNameLst>
                                      </p:cBhvr>
                                      <p:to>
                                        <p:strVal val="visible"/>
                                      </p:to>
                                    </p:set>
                                    <p:anim by="(-#ppt_w*2)" calcmode="lin" valueType="num">
                                      <p:cBhvr rctx="PPT">
                                        <p:cTn id="58" dur="500" autoRev="1" fill="hold">
                                          <p:stCondLst>
                                            <p:cond delay="0"/>
                                          </p:stCondLst>
                                        </p:cTn>
                                        <p:tgtEl>
                                          <p:spTgt spid="3">
                                            <p:txEl>
                                              <p:pRg st="5" end="5"/>
                                            </p:txEl>
                                          </p:spTgt>
                                        </p:tgtEl>
                                        <p:attrNameLst>
                                          <p:attrName>ppt_w</p:attrName>
                                        </p:attrNameLst>
                                      </p:cBhvr>
                                    </p:anim>
                                    <p:anim by="(#ppt_w*0.50)" calcmode="lin" valueType="num">
                                      <p:cBhvr>
                                        <p:cTn id="59" dur="500" decel="50000" autoRev="1" fill="hold">
                                          <p:stCondLst>
                                            <p:cond delay="0"/>
                                          </p:stCondLst>
                                        </p:cTn>
                                        <p:tgtEl>
                                          <p:spTgt spid="3">
                                            <p:txEl>
                                              <p:pRg st="5" end="5"/>
                                            </p:txEl>
                                          </p:spTgt>
                                        </p:tgtEl>
                                        <p:attrNameLst>
                                          <p:attrName>ppt_x</p:attrName>
                                        </p:attrNameLst>
                                      </p:cBhvr>
                                    </p:anim>
                                    <p:anim from="(-#ppt_h/2)" to="(#ppt_y)" calcmode="lin" valueType="num">
                                      <p:cBhvr>
                                        <p:cTn id="60" dur="1000" fill="hold">
                                          <p:stCondLst>
                                            <p:cond delay="0"/>
                                          </p:stCondLst>
                                        </p:cTn>
                                        <p:tgtEl>
                                          <p:spTgt spid="3">
                                            <p:txEl>
                                              <p:pRg st="5" end="5"/>
                                            </p:txEl>
                                          </p:spTgt>
                                        </p:tgtEl>
                                        <p:attrNameLst>
                                          <p:attrName>ppt_y</p:attrName>
                                        </p:attrNameLst>
                                      </p:cBhvr>
                                    </p:anim>
                                    <p:animRot by="21600000">
                                      <p:cBhvr>
                                        <p:cTn id="61" dur="1000" fill="hold">
                                          <p:stCondLst>
                                            <p:cond delay="0"/>
                                          </p:stCondLst>
                                        </p:cTn>
                                        <p:tgtEl>
                                          <p:spTgt spid="3">
                                            <p:txEl>
                                              <p:pRg st="5" end="5"/>
                                            </p:txEl>
                                          </p:spTgt>
                                        </p:tgtEl>
                                        <p:attrNameLst>
                                          <p:attrName>r</p:attrName>
                                        </p:attrNameLst>
                                      </p:cBhvr>
                                    </p:animRot>
                                  </p:childTnLst>
                                </p:cTn>
                              </p:par>
                              <p:par>
                                <p:cTn id="62" presetID="56" presetClass="entr" presetSubtype="0" fill="hold" nodeType="withEffect">
                                  <p:stCondLst>
                                    <p:cond delay="0"/>
                                  </p:stCondLst>
                                  <p:iterate type="lt">
                                    <p:tmPct val="10000"/>
                                  </p:iterate>
                                  <p:childTnLst>
                                    <p:set>
                                      <p:cBhvr>
                                        <p:cTn id="63" dur="1" fill="hold">
                                          <p:stCondLst>
                                            <p:cond delay="0"/>
                                          </p:stCondLst>
                                        </p:cTn>
                                        <p:tgtEl>
                                          <p:spTgt spid="3">
                                            <p:txEl>
                                              <p:pRg st="6" end="6"/>
                                            </p:txEl>
                                          </p:spTgt>
                                        </p:tgtEl>
                                        <p:attrNameLst>
                                          <p:attrName>style.visibility</p:attrName>
                                        </p:attrNameLst>
                                      </p:cBhvr>
                                      <p:to>
                                        <p:strVal val="visible"/>
                                      </p:to>
                                    </p:set>
                                    <p:anim by="(-#ppt_w*2)" calcmode="lin" valueType="num">
                                      <p:cBhvr rctx="PPT">
                                        <p:cTn id="64" dur="500" autoRev="1" fill="hold">
                                          <p:stCondLst>
                                            <p:cond delay="0"/>
                                          </p:stCondLst>
                                        </p:cTn>
                                        <p:tgtEl>
                                          <p:spTgt spid="3">
                                            <p:txEl>
                                              <p:pRg st="6" end="6"/>
                                            </p:txEl>
                                          </p:spTgt>
                                        </p:tgtEl>
                                        <p:attrNameLst>
                                          <p:attrName>ppt_w</p:attrName>
                                        </p:attrNameLst>
                                      </p:cBhvr>
                                    </p:anim>
                                    <p:anim by="(#ppt_w*0.50)" calcmode="lin" valueType="num">
                                      <p:cBhvr>
                                        <p:cTn id="65" dur="500" decel="50000" autoRev="1" fill="hold">
                                          <p:stCondLst>
                                            <p:cond delay="0"/>
                                          </p:stCondLst>
                                        </p:cTn>
                                        <p:tgtEl>
                                          <p:spTgt spid="3">
                                            <p:txEl>
                                              <p:pRg st="6" end="6"/>
                                            </p:txEl>
                                          </p:spTgt>
                                        </p:tgtEl>
                                        <p:attrNameLst>
                                          <p:attrName>ppt_x</p:attrName>
                                        </p:attrNameLst>
                                      </p:cBhvr>
                                    </p:anim>
                                    <p:anim from="(-#ppt_h/2)" to="(#ppt_y)" calcmode="lin" valueType="num">
                                      <p:cBhvr>
                                        <p:cTn id="66" dur="1000" fill="hold">
                                          <p:stCondLst>
                                            <p:cond delay="0"/>
                                          </p:stCondLst>
                                        </p:cTn>
                                        <p:tgtEl>
                                          <p:spTgt spid="3">
                                            <p:txEl>
                                              <p:pRg st="6" end="6"/>
                                            </p:txEl>
                                          </p:spTgt>
                                        </p:tgtEl>
                                        <p:attrNameLst>
                                          <p:attrName>ppt_y</p:attrName>
                                        </p:attrNameLst>
                                      </p:cBhvr>
                                    </p:anim>
                                    <p:animRot by="21600000">
                                      <p:cBhvr>
                                        <p:cTn id="67" dur="1000" fill="hold">
                                          <p:stCondLst>
                                            <p:cond delay="0"/>
                                          </p:stCondLst>
                                        </p:cTn>
                                        <p:tgtEl>
                                          <p:spTgt spid="3">
                                            <p:txEl>
                                              <p:pRg st="6" end="6"/>
                                            </p:txEl>
                                          </p:spTgt>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56" presetClass="entr" presetSubtype="0" fill="hold" nodeType="clickEffect">
                                  <p:stCondLst>
                                    <p:cond delay="0"/>
                                  </p:stCondLst>
                                  <p:iterate type="lt">
                                    <p:tmPct val="10000"/>
                                  </p:iterate>
                                  <p:childTnLst>
                                    <p:set>
                                      <p:cBhvr>
                                        <p:cTn id="71" dur="1" fill="hold">
                                          <p:stCondLst>
                                            <p:cond delay="0"/>
                                          </p:stCondLst>
                                        </p:cTn>
                                        <p:tgtEl>
                                          <p:spTgt spid="3">
                                            <p:txEl>
                                              <p:pRg st="7" end="7"/>
                                            </p:txEl>
                                          </p:spTgt>
                                        </p:tgtEl>
                                        <p:attrNameLst>
                                          <p:attrName>style.visibility</p:attrName>
                                        </p:attrNameLst>
                                      </p:cBhvr>
                                      <p:to>
                                        <p:strVal val="visible"/>
                                      </p:to>
                                    </p:set>
                                    <p:anim by="(-#ppt_w*2)" calcmode="lin" valueType="num">
                                      <p:cBhvr rctx="PPT">
                                        <p:cTn id="72" dur="500" autoRev="1" fill="hold">
                                          <p:stCondLst>
                                            <p:cond delay="0"/>
                                          </p:stCondLst>
                                        </p:cTn>
                                        <p:tgtEl>
                                          <p:spTgt spid="3">
                                            <p:txEl>
                                              <p:pRg st="7" end="7"/>
                                            </p:txEl>
                                          </p:spTgt>
                                        </p:tgtEl>
                                        <p:attrNameLst>
                                          <p:attrName>ppt_w</p:attrName>
                                        </p:attrNameLst>
                                      </p:cBhvr>
                                    </p:anim>
                                    <p:anim by="(#ppt_w*0.50)" calcmode="lin" valueType="num">
                                      <p:cBhvr>
                                        <p:cTn id="73" dur="500" decel="50000" autoRev="1" fill="hold">
                                          <p:stCondLst>
                                            <p:cond delay="0"/>
                                          </p:stCondLst>
                                        </p:cTn>
                                        <p:tgtEl>
                                          <p:spTgt spid="3">
                                            <p:txEl>
                                              <p:pRg st="7" end="7"/>
                                            </p:txEl>
                                          </p:spTgt>
                                        </p:tgtEl>
                                        <p:attrNameLst>
                                          <p:attrName>ppt_x</p:attrName>
                                        </p:attrNameLst>
                                      </p:cBhvr>
                                    </p:anim>
                                    <p:anim from="(-#ppt_h/2)" to="(#ppt_y)" calcmode="lin" valueType="num">
                                      <p:cBhvr>
                                        <p:cTn id="74" dur="1000" fill="hold">
                                          <p:stCondLst>
                                            <p:cond delay="0"/>
                                          </p:stCondLst>
                                        </p:cTn>
                                        <p:tgtEl>
                                          <p:spTgt spid="3">
                                            <p:txEl>
                                              <p:pRg st="7" end="7"/>
                                            </p:txEl>
                                          </p:spTgt>
                                        </p:tgtEl>
                                        <p:attrNameLst>
                                          <p:attrName>ppt_y</p:attrName>
                                        </p:attrNameLst>
                                      </p:cBhvr>
                                    </p:anim>
                                    <p:animRot by="21600000">
                                      <p:cBhvr>
                                        <p:cTn id="75" dur="1000" fill="hold">
                                          <p:stCondLst>
                                            <p:cond delay="0"/>
                                          </p:stCondLst>
                                        </p:cTn>
                                        <p:tgtEl>
                                          <p:spTgt spid="3">
                                            <p:txEl>
                                              <p:pRg st="7" end="7"/>
                                            </p:txEl>
                                          </p:spTgt>
                                        </p:tgtEl>
                                        <p:attrNameLst>
                                          <p:attrName>r</p:attrName>
                                        </p:attrNameLst>
                                      </p:cBhvr>
                                    </p:animRot>
                                  </p:childTnLst>
                                </p:cTn>
                              </p:par>
                            </p:childTnLst>
                          </p:cTn>
                        </p:par>
                      </p:childTnLst>
                    </p:cTn>
                  </p:par>
                  <p:par>
                    <p:cTn id="76" fill="hold">
                      <p:stCondLst>
                        <p:cond delay="indefinite"/>
                      </p:stCondLst>
                      <p:childTnLst>
                        <p:par>
                          <p:cTn id="77" fill="hold">
                            <p:stCondLst>
                              <p:cond delay="0"/>
                            </p:stCondLst>
                            <p:childTnLst>
                              <p:par>
                                <p:cTn id="78" presetID="56" presetClass="entr" presetSubtype="0" fill="hold" nodeType="clickEffect">
                                  <p:stCondLst>
                                    <p:cond delay="0"/>
                                  </p:stCondLst>
                                  <p:iterate type="lt">
                                    <p:tmPct val="10000"/>
                                  </p:iterate>
                                  <p:childTnLst>
                                    <p:set>
                                      <p:cBhvr>
                                        <p:cTn id="79" dur="1" fill="hold">
                                          <p:stCondLst>
                                            <p:cond delay="0"/>
                                          </p:stCondLst>
                                        </p:cTn>
                                        <p:tgtEl>
                                          <p:spTgt spid="3">
                                            <p:txEl>
                                              <p:pRg st="8" end="8"/>
                                            </p:txEl>
                                          </p:spTgt>
                                        </p:tgtEl>
                                        <p:attrNameLst>
                                          <p:attrName>style.visibility</p:attrName>
                                        </p:attrNameLst>
                                      </p:cBhvr>
                                      <p:to>
                                        <p:strVal val="visible"/>
                                      </p:to>
                                    </p:set>
                                    <p:anim by="(-#ppt_w*2)" calcmode="lin" valueType="num">
                                      <p:cBhvr rctx="PPT">
                                        <p:cTn id="80" dur="500" autoRev="1" fill="hold">
                                          <p:stCondLst>
                                            <p:cond delay="0"/>
                                          </p:stCondLst>
                                        </p:cTn>
                                        <p:tgtEl>
                                          <p:spTgt spid="3">
                                            <p:txEl>
                                              <p:pRg st="8" end="8"/>
                                            </p:txEl>
                                          </p:spTgt>
                                        </p:tgtEl>
                                        <p:attrNameLst>
                                          <p:attrName>ppt_w</p:attrName>
                                        </p:attrNameLst>
                                      </p:cBhvr>
                                    </p:anim>
                                    <p:anim by="(#ppt_w*0.50)" calcmode="lin" valueType="num">
                                      <p:cBhvr>
                                        <p:cTn id="81" dur="500" decel="50000" autoRev="1" fill="hold">
                                          <p:stCondLst>
                                            <p:cond delay="0"/>
                                          </p:stCondLst>
                                        </p:cTn>
                                        <p:tgtEl>
                                          <p:spTgt spid="3">
                                            <p:txEl>
                                              <p:pRg st="8" end="8"/>
                                            </p:txEl>
                                          </p:spTgt>
                                        </p:tgtEl>
                                        <p:attrNameLst>
                                          <p:attrName>ppt_x</p:attrName>
                                        </p:attrNameLst>
                                      </p:cBhvr>
                                    </p:anim>
                                    <p:anim from="(-#ppt_h/2)" to="(#ppt_y)" calcmode="lin" valueType="num">
                                      <p:cBhvr>
                                        <p:cTn id="82" dur="1000" fill="hold">
                                          <p:stCondLst>
                                            <p:cond delay="0"/>
                                          </p:stCondLst>
                                        </p:cTn>
                                        <p:tgtEl>
                                          <p:spTgt spid="3">
                                            <p:txEl>
                                              <p:pRg st="8" end="8"/>
                                            </p:txEl>
                                          </p:spTgt>
                                        </p:tgtEl>
                                        <p:attrNameLst>
                                          <p:attrName>ppt_y</p:attrName>
                                        </p:attrNameLst>
                                      </p:cBhvr>
                                    </p:anim>
                                    <p:animRot by="21600000">
                                      <p:cBhvr>
                                        <p:cTn id="83" dur="1000" fill="hold">
                                          <p:stCondLst>
                                            <p:cond delay="0"/>
                                          </p:stCondLst>
                                        </p:cTn>
                                        <p:tgtEl>
                                          <p:spTgt spid="3">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533400"/>
            <a:ext cx="6096000" cy="12192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r>
              <a:rPr lang="bn-BD"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শিক্ষক পরিচিতি</a:t>
            </a:r>
            <a:r>
              <a:rPr lang="bn-BD" sz="13800" dirty="0" smtClean="0"/>
              <a:t> </a:t>
            </a:r>
            <a:endParaRPr lang="en-US" sz="13800" dirty="0"/>
          </a:p>
        </p:txBody>
      </p:sp>
      <p:sp>
        <p:nvSpPr>
          <p:cNvPr id="3" name="Subtitle 2"/>
          <p:cNvSpPr>
            <a:spLocks noGrp="1"/>
          </p:cNvSpPr>
          <p:nvPr>
            <p:ph type="subTitle" idx="1"/>
          </p:nvPr>
        </p:nvSpPr>
        <p:spPr>
          <a:xfrm>
            <a:off x="533400" y="1905000"/>
            <a:ext cx="8077200" cy="4191000"/>
          </a:xfrm>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মোঃসানোয়ার হোসেন</a:t>
            </a:r>
          </a:p>
          <a:p>
            <a:r>
              <a:rPr lang="bn-BD"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সহকারী শিক্ষক ( বিজ্ঞান)</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a:p>
            <a:r>
              <a:rPr lang="bn-BD"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কৈচড় বালিকা উচ্চ বিদ্যালয়,বগড়া</a:t>
            </a:r>
          </a:p>
          <a:p>
            <a:r>
              <a:rPr lang="bn-BD"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মোবাঃ-০১৭৩৫৫৯৭৫৬০</a:t>
            </a:r>
          </a:p>
          <a:p>
            <a:r>
              <a:rPr lang="bn-BD"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আই ডি নং- ০৫ </a:t>
            </a:r>
            <a:r>
              <a:rPr lang="bn-BD"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bn-BD"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bn-BD"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bn-BD"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2971" t="41029" r="71666" b="17879"/>
          <a:stretch/>
        </p:blipFill>
        <p:spPr>
          <a:xfrm>
            <a:off x="7239000" y="2057400"/>
            <a:ext cx="1198418" cy="167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92098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38912"/>
            <a:ext cx="2971800" cy="923330"/>
          </a:xfrm>
          <a:prstGeom prst="rect">
            <a:avLst/>
          </a:prstGeom>
          <a:solidFill>
            <a:srgbClr val="00B0F0"/>
          </a:solidFill>
          <a:ln>
            <a:solidFill>
              <a:srgbClr val="FF0000"/>
            </a:solidFill>
          </a:ln>
        </p:spPr>
        <p:txBody>
          <a:bodyPr wrap="square" rtlCol="0">
            <a:spAutoFit/>
          </a:bodyPr>
          <a:lstStyle/>
          <a:p>
            <a:r>
              <a:rPr lang="en-US" sz="5400" dirty="0" smtClean="0">
                <a:latin typeface="NikoshBAN" pitchFamily="2" charset="0"/>
                <a:cs typeface="NikoshBAN" pitchFamily="2" charset="0"/>
              </a:rPr>
              <a:t> </a:t>
            </a:r>
            <a:r>
              <a:rPr lang="bn-BD" sz="5400" dirty="0" smtClean="0">
                <a:latin typeface="NikoshBAN" pitchFamily="2" charset="0"/>
                <a:cs typeface="NikoshBAN" pitchFamily="2" charset="0"/>
              </a:rPr>
              <a:t>বাড়ীর কাজ</a:t>
            </a:r>
            <a:endParaRPr lang="en-US" sz="5400" dirty="0">
              <a:latin typeface="NikoshBAN" pitchFamily="2" charset="0"/>
              <a:cs typeface="NikoshBAN" pitchFamily="2" charset="0"/>
            </a:endParaRPr>
          </a:p>
        </p:txBody>
      </p:sp>
      <p:sp>
        <p:nvSpPr>
          <p:cNvPr id="3" name="TextBox 2"/>
          <p:cNvSpPr txBox="1"/>
          <p:nvPr/>
        </p:nvSpPr>
        <p:spPr>
          <a:xfrm>
            <a:off x="76200" y="1219200"/>
            <a:ext cx="8915400" cy="3970318"/>
          </a:xfrm>
          <a:prstGeom prst="rect">
            <a:avLst/>
          </a:prstGeom>
          <a:solidFill>
            <a:schemeClr val="accent4">
              <a:lumMod val="40000"/>
              <a:lumOff val="60000"/>
            </a:schemeClr>
          </a:solidFill>
        </p:spPr>
        <p:txBody>
          <a:bodyPr wrap="square" rtlCol="0">
            <a:spAutoFit/>
          </a:bodyPr>
          <a:lstStyle/>
          <a:p>
            <a:r>
              <a:rPr lang="bn-BD" sz="3600" dirty="0" smtClean="0">
                <a:latin typeface="NikoshBAN" pitchFamily="2" charset="0"/>
                <a:cs typeface="NikoshBAN" pitchFamily="2" charset="0"/>
              </a:rPr>
              <a:t>রিয়া চা তৈরির জন্যপাতিলে পানি গরম করছিল। কিছুক্ষন পর সে দেখল পাতিলের উপর দিয়ে ধূয়ার মত কি যেন উড়ে যাচ্ছে। সে ধূয়ার উপর হাত দিয়ে দেখল তার হাত পানিতে ভিজে গিয়ছে  </a:t>
            </a:r>
          </a:p>
          <a:p>
            <a:r>
              <a:rPr lang="bn-BD" sz="3600" dirty="0" smtClean="0">
                <a:latin typeface="NikoshBAN" pitchFamily="2" charset="0"/>
                <a:cs typeface="NikoshBAN" pitchFamily="2" charset="0"/>
              </a:rPr>
              <a:t>(ক) আন্তঃআনবিক শক্তি কাকে বলে?  </a:t>
            </a:r>
          </a:p>
          <a:p>
            <a:r>
              <a:rPr lang="bn-BD" sz="3600" dirty="0" smtClean="0">
                <a:latin typeface="NikoshBAN" pitchFamily="2" charset="0"/>
                <a:cs typeface="NikoshBAN" pitchFamily="2" charset="0"/>
              </a:rPr>
              <a:t>(খ) কঠিন ও তরল পদার্থে মধ্যে দুটি পার্থক্য লিখ।</a:t>
            </a:r>
          </a:p>
          <a:p>
            <a:r>
              <a:rPr lang="bn-BD" sz="3200" dirty="0" smtClean="0">
                <a:latin typeface="NikoshBAN" pitchFamily="2" charset="0"/>
                <a:cs typeface="NikoshBAN" pitchFamily="2" charset="0"/>
              </a:rPr>
              <a:t>(গ)পাতিলটির উপরের ধূয়ায় রিয়ার হাত ভিজার কার</a:t>
            </a:r>
            <a:r>
              <a:rPr lang="bn-BD" sz="3200" dirty="0">
                <a:latin typeface="NikoshBAN" pitchFamily="2" charset="0"/>
                <a:cs typeface="NikoshBAN" pitchFamily="2" charset="0"/>
              </a:rPr>
              <a:t>ণ</a:t>
            </a:r>
            <a:r>
              <a:rPr lang="bn-BD" sz="3200" dirty="0" smtClean="0">
                <a:latin typeface="NikoshBAN" pitchFamily="2" charset="0"/>
                <a:cs typeface="NikoshBAN" pitchFamily="2" charset="0"/>
              </a:rPr>
              <a:t> ব্যাখ্যা কর।</a:t>
            </a:r>
            <a:r>
              <a:rPr lang="bn-BD" sz="3600" dirty="0" smtClean="0">
                <a:latin typeface="NikoshBAN" pitchFamily="2" charset="0"/>
                <a:cs typeface="NikoshBAN" pitchFamily="2" charset="0"/>
              </a:rPr>
              <a:t> </a:t>
            </a:r>
          </a:p>
          <a:p>
            <a:r>
              <a:rPr lang="bn-BD" sz="3600" dirty="0" smtClean="0">
                <a:latin typeface="NikoshBAN" pitchFamily="2" charset="0"/>
                <a:cs typeface="NikoshBAN" pitchFamily="2" charset="0"/>
              </a:rPr>
              <a:t>(ঘ) রান্নায় ব্যবহৃত পানির ক্ষেত্রে পদার্থের পরিবর্তন ব্যখ্যা কর।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60251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0" end="0"/>
                                            </p:txEl>
                                          </p:spTgt>
                                        </p:tgtEl>
                                        <p:attrNameLst>
                                          <p:attrName>ppt_w</p:attrName>
                                        </p:attrNameLst>
                                      </p:cBhvr>
                                    </p:anim>
                                    <p:anim by="(#ppt_w*0.50)" calcmode="lin" valueType="num">
                                      <p:cBhvr>
                                        <p:cTn id="20" dur="500" decel="50000" autoRev="1" fill="hold">
                                          <p:stCondLst>
                                            <p:cond delay="0"/>
                                          </p:stCondLst>
                                        </p:cTn>
                                        <p:tgtEl>
                                          <p:spTgt spid="3">
                                            <p:txEl>
                                              <p:pRg st="0" end="0"/>
                                            </p:txEl>
                                          </p:spTgt>
                                        </p:tgtEl>
                                        <p:attrNameLst>
                                          <p:attrName>ppt_x</p:attrName>
                                        </p:attrNameLst>
                                      </p:cBhvr>
                                    </p:anim>
                                    <p:anim from="(-#ppt_h/2)" to="(#ppt_y)" calcmode="lin" valueType="num">
                                      <p:cBhvr>
                                        <p:cTn id="21" dur="1000" fill="hold">
                                          <p:stCondLst>
                                            <p:cond delay="0"/>
                                          </p:stCondLst>
                                        </p:cTn>
                                        <p:tgtEl>
                                          <p:spTgt spid="3">
                                            <p:txEl>
                                              <p:pRg st="0" end="0"/>
                                            </p:txEl>
                                          </p:spTgt>
                                        </p:tgtEl>
                                        <p:attrNameLst>
                                          <p:attrName>ppt_y</p:attrName>
                                        </p:attrNameLst>
                                      </p:cBhvr>
                                    </p:anim>
                                    <p:animRot by="21600000">
                                      <p:cBhvr>
                                        <p:cTn id="22" dur="1000" fill="hold">
                                          <p:stCondLst>
                                            <p:cond delay="0"/>
                                          </p:stCondLst>
                                        </p:cTn>
                                        <p:tgtEl>
                                          <p:spTgt spid="3">
                                            <p:txEl>
                                              <p:pRg st="0" end="0"/>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nodeType="clickEffect">
                                  <p:stCondLst>
                                    <p:cond delay="0"/>
                                  </p:stCondLst>
                                  <p:iterate type="lt">
                                    <p:tmPct val="10000"/>
                                  </p:iterate>
                                  <p:childTnLst>
                                    <p:set>
                                      <p:cBhvr>
                                        <p:cTn id="26" dur="1" fill="hold">
                                          <p:stCondLst>
                                            <p:cond delay="0"/>
                                          </p:stCondLst>
                                        </p:cTn>
                                        <p:tgtEl>
                                          <p:spTgt spid="3">
                                            <p:txEl>
                                              <p:pRg st="1" end="1"/>
                                            </p:txEl>
                                          </p:spTgt>
                                        </p:tgtEl>
                                        <p:attrNameLst>
                                          <p:attrName>style.visibility</p:attrName>
                                        </p:attrNameLst>
                                      </p:cBhvr>
                                      <p:to>
                                        <p:strVal val="visible"/>
                                      </p:to>
                                    </p:set>
                                    <p:anim by="(-#ppt_w*2)" calcmode="lin" valueType="num">
                                      <p:cBhvr rctx="PPT">
                                        <p:cTn id="27" dur="500" autoRev="1" fill="hold">
                                          <p:stCondLst>
                                            <p:cond delay="0"/>
                                          </p:stCondLst>
                                        </p:cTn>
                                        <p:tgtEl>
                                          <p:spTgt spid="3">
                                            <p:txEl>
                                              <p:pRg st="1" end="1"/>
                                            </p:txEl>
                                          </p:spTgt>
                                        </p:tgtEl>
                                        <p:attrNameLst>
                                          <p:attrName>ppt_w</p:attrName>
                                        </p:attrNameLst>
                                      </p:cBhvr>
                                    </p:anim>
                                    <p:anim by="(#ppt_w*0.50)" calcmode="lin" valueType="num">
                                      <p:cBhvr>
                                        <p:cTn id="28" dur="500" decel="50000" autoRev="1" fill="hold">
                                          <p:stCondLst>
                                            <p:cond delay="0"/>
                                          </p:stCondLst>
                                        </p:cTn>
                                        <p:tgtEl>
                                          <p:spTgt spid="3">
                                            <p:txEl>
                                              <p:pRg st="1" end="1"/>
                                            </p:txEl>
                                          </p:spTgt>
                                        </p:tgtEl>
                                        <p:attrNameLst>
                                          <p:attrName>ppt_x</p:attrName>
                                        </p:attrNameLst>
                                      </p:cBhvr>
                                    </p:anim>
                                    <p:anim from="(-#ppt_h/2)" to="(#ppt_y)" calcmode="lin" valueType="num">
                                      <p:cBhvr>
                                        <p:cTn id="29" dur="1000" fill="hold">
                                          <p:stCondLst>
                                            <p:cond delay="0"/>
                                          </p:stCondLst>
                                        </p:cTn>
                                        <p:tgtEl>
                                          <p:spTgt spid="3">
                                            <p:txEl>
                                              <p:pRg st="1" end="1"/>
                                            </p:txEl>
                                          </p:spTgt>
                                        </p:tgtEl>
                                        <p:attrNameLst>
                                          <p:attrName>ppt_y</p:attrName>
                                        </p:attrNameLst>
                                      </p:cBhvr>
                                    </p:anim>
                                    <p:animRot by="21600000">
                                      <p:cBhvr>
                                        <p:cTn id="30" dur="1000" fill="hold">
                                          <p:stCondLst>
                                            <p:cond delay="0"/>
                                          </p:stCondLst>
                                        </p:cTn>
                                        <p:tgtEl>
                                          <p:spTgt spid="3">
                                            <p:txEl>
                                              <p:pRg st="1" end="1"/>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nodeType="clickEffect">
                                  <p:stCondLst>
                                    <p:cond delay="0"/>
                                  </p:stCondLst>
                                  <p:iterate type="lt">
                                    <p:tmPct val="10000"/>
                                  </p:iterate>
                                  <p:childTnLst>
                                    <p:set>
                                      <p:cBhvr>
                                        <p:cTn id="34" dur="1" fill="hold">
                                          <p:stCondLst>
                                            <p:cond delay="0"/>
                                          </p:stCondLst>
                                        </p:cTn>
                                        <p:tgtEl>
                                          <p:spTgt spid="3">
                                            <p:txEl>
                                              <p:pRg st="2" end="2"/>
                                            </p:txEl>
                                          </p:spTgt>
                                        </p:tgtEl>
                                        <p:attrNameLst>
                                          <p:attrName>style.visibility</p:attrName>
                                        </p:attrNameLst>
                                      </p:cBhvr>
                                      <p:to>
                                        <p:strVal val="visible"/>
                                      </p:to>
                                    </p:set>
                                    <p:anim by="(-#ppt_w*2)" calcmode="lin" valueType="num">
                                      <p:cBhvr rctx="PPT">
                                        <p:cTn id="35" dur="500" autoRev="1" fill="hold">
                                          <p:stCondLst>
                                            <p:cond delay="0"/>
                                          </p:stCondLst>
                                        </p:cTn>
                                        <p:tgtEl>
                                          <p:spTgt spid="3">
                                            <p:txEl>
                                              <p:pRg st="2" end="2"/>
                                            </p:txEl>
                                          </p:spTgt>
                                        </p:tgtEl>
                                        <p:attrNameLst>
                                          <p:attrName>ppt_w</p:attrName>
                                        </p:attrNameLst>
                                      </p:cBhvr>
                                    </p:anim>
                                    <p:anim by="(#ppt_w*0.50)" calcmode="lin" valueType="num">
                                      <p:cBhvr>
                                        <p:cTn id="36" dur="500" decel="50000" autoRev="1" fill="hold">
                                          <p:stCondLst>
                                            <p:cond delay="0"/>
                                          </p:stCondLst>
                                        </p:cTn>
                                        <p:tgtEl>
                                          <p:spTgt spid="3">
                                            <p:txEl>
                                              <p:pRg st="2" end="2"/>
                                            </p:txEl>
                                          </p:spTgt>
                                        </p:tgtEl>
                                        <p:attrNameLst>
                                          <p:attrName>ppt_x</p:attrName>
                                        </p:attrNameLst>
                                      </p:cBhvr>
                                    </p:anim>
                                    <p:anim from="(-#ppt_h/2)" to="(#ppt_y)" calcmode="lin" valueType="num">
                                      <p:cBhvr>
                                        <p:cTn id="37" dur="1000" fill="hold">
                                          <p:stCondLst>
                                            <p:cond delay="0"/>
                                          </p:stCondLst>
                                        </p:cTn>
                                        <p:tgtEl>
                                          <p:spTgt spid="3">
                                            <p:txEl>
                                              <p:pRg st="2" end="2"/>
                                            </p:txEl>
                                          </p:spTgt>
                                        </p:tgtEl>
                                        <p:attrNameLst>
                                          <p:attrName>ppt_y</p:attrName>
                                        </p:attrNameLst>
                                      </p:cBhvr>
                                    </p:anim>
                                    <p:animRot by="21600000">
                                      <p:cBhvr>
                                        <p:cTn id="38" dur="1000" fill="hold">
                                          <p:stCondLst>
                                            <p:cond delay="0"/>
                                          </p:stCondLst>
                                        </p:cTn>
                                        <p:tgtEl>
                                          <p:spTgt spid="3">
                                            <p:txEl>
                                              <p:pRg st="2" end="2"/>
                                            </p:txEl>
                                          </p:spTgt>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nodeType="clickEffect">
                                  <p:stCondLst>
                                    <p:cond delay="0"/>
                                  </p:stCondLst>
                                  <p:iterate type="lt">
                                    <p:tmPct val="10000"/>
                                  </p:iterate>
                                  <p:childTnLst>
                                    <p:set>
                                      <p:cBhvr>
                                        <p:cTn id="42" dur="1" fill="hold">
                                          <p:stCondLst>
                                            <p:cond delay="0"/>
                                          </p:stCondLst>
                                        </p:cTn>
                                        <p:tgtEl>
                                          <p:spTgt spid="3">
                                            <p:txEl>
                                              <p:pRg st="3" end="3"/>
                                            </p:txEl>
                                          </p:spTgt>
                                        </p:tgtEl>
                                        <p:attrNameLst>
                                          <p:attrName>style.visibility</p:attrName>
                                        </p:attrNameLst>
                                      </p:cBhvr>
                                      <p:to>
                                        <p:strVal val="visible"/>
                                      </p:to>
                                    </p:set>
                                    <p:anim by="(-#ppt_w*2)" calcmode="lin" valueType="num">
                                      <p:cBhvr rctx="PPT">
                                        <p:cTn id="43" dur="500" autoRev="1" fill="hold">
                                          <p:stCondLst>
                                            <p:cond delay="0"/>
                                          </p:stCondLst>
                                        </p:cTn>
                                        <p:tgtEl>
                                          <p:spTgt spid="3">
                                            <p:txEl>
                                              <p:pRg st="3" end="3"/>
                                            </p:txEl>
                                          </p:spTgt>
                                        </p:tgtEl>
                                        <p:attrNameLst>
                                          <p:attrName>ppt_w</p:attrName>
                                        </p:attrNameLst>
                                      </p:cBhvr>
                                    </p:anim>
                                    <p:anim by="(#ppt_w*0.50)" calcmode="lin" valueType="num">
                                      <p:cBhvr>
                                        <p:cTn id="44" dur="500" decel="50000" autoRev="1" fill="hold">
                                          <p:stCondLst>
                                            <p:cond delay="0"/>
                                          </p:stCondLst>
                                        </p:cTn>
                                        <p:tgtEl>
                                          <p:spTgt spid="3">
                                            <p:txEl>
                                              <p:pRg st="3" end="3"/>
                                            </p:txEl>
                                          </p:spTgt>
                                        </p:tgtEl>
                                        <p:attrNameLst>
                                          <p:attrName>ppt_x</p:attrName>
                                        </p:attrNameLst>
                                      </p:cBhvr>
                                    </p:anim>
                                    <p:anim from="(-#ppt_h/2)" to="(#ppt_y)" calcmode="lin" valueType="num">
                                      <p:cBhvr>
                                        <p:cTn id="45" dur="1000" fill="hold">
                                          <p:stCondLst>
                                            <p:cond delay="0"/>
                                          </p:stCondLst>
                                        </p:cTn>
                                        <p:tgtEl>
                                          <p:spTgt spid="3">
                                            <p:txEl>
                                              <p:pRg st="3" end="3"/>
                                            </p:txEl>
                                          </p:spTgt>
                                        </p:tgtEl>
                                        <p:attrNameLst>
                                          <p:attrName>ppt_y</p:attrName>
                                        </p:attrNameLst>
                                      </p:cBhvr>
                                    </p:anim>
                                    <p:animRot by="21600000">
                                      <p:cBhvr>
                                        <p:cTn id="46" dur="1000" fill="hold">
                                          <p:stCondLst>
                                            <p:cond delay="0"/>
                                          </p:stCondLst>
                                        </p:cTn>
                                        <p:tgtEl>
                                          <p:spTgt spid="3">
                                            <p:txEl>
                                              <p:pRg st="3" end="3"/>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56" presetClass="entr" presetSubtype="0" fill="hold" nodeType="clickEffect">
                                  <p:stCondLst>
                                    <p:cond delay="0"/>
                                  </p:stCondLst>
                                  <p:iterate type="lt">
                                    <p:tmPct val="10000"/>
                                  </p:iterate>
                                  <p:childTnLst>
                                    <p:set>
                                      <p:cBhvr>
                                        <p:cTn id="50" dur="1" fill="hold">
                                          <p:stCondLst>
                                            <p:cond delay="0"/>
                                          </p:stCondLst>
                                        </p:cTn>
                                        <p:tgtEl>
                                          <p:spTgt spid="3">
                                            <p:txEl>
                                              <p:pRg st="4" end="4"/>
                                            </p:txEl>
                                          </p:spTgt>
                                        </p:tgtEl>
                                        <p:attrNameLst>
                                          <p:attrName>style.visibility</p:attrName>
                                        </p:attrNameLst>
                                      </p:cBhvr>
                                      <p:to>
                                        <p:strVal val="visible"/>
                                      </p:to>
                                    </p:set>
                                    <p:anim by="(-#ppt_w*2)" calcmode="lin" valueType="num">
                                      <p:cBhvr rctx="PPT">
                                        <p:cTn id="51" dur="500" autoRev="1" fill="hold">
                                          <p:stCondLst>
                                            <p:cond delay="0"/>
                                          </p:stCondLst>
                                        </p:cTn>
                                        <p:tgtEl>
                                          <p:spTgt spid="3">
                                            <p:txEl>
                                              <p:pRg st="4" end="4"/>
                                            </p:txEl>
                                          </p:spTgt>
                                        </p:tgtEl>
                                        <p:attrNameLst>
                                          <p:attrName>ppt_w</p:attrName>
                                        </p:attrNameLst>
                                      </p:cBhvr>
                                    </p:anim>
                                    <p:anim by="(#ppt_w*0.50)" calcmode="lin" valueType="num">
                                      <p:cBhvr>
                                        <p:cTn id="52" dur="500" decel="50000" autoRev="1" fill="hold">
                                          <p:stCondLst>
                                            <p:cond delay="0"/>
                                          </p:stCondLst>
                                        </p:cTn>
                                        <p:tgtEl>
                                          <p:spTgt spid="3">
                                            <p:txEl>
                                              <p:pRg st="4" end="4"/>
                                            </p:txEl>
                                          </p:spTgt>
                                        </p:tgtEl>
                                        <p:attrNameLst>
                                          <p:attrName>ppt_x</p:attrName>
                                        </p:attrNameLst>
                                      </p:cBhvr>
                                    </p:anim>
                                    <p:anim from="(-#ppt_h/2)" to="(#ppt_y)" calcmode="lin" valueType="num">
                                      <p:cBhvr>
                                        <p:cTn id="53" dur="1000" fill="hold">
                                          <p:stCondLst>
                                            <p:cond delay="0"/>
                                          </p:stCondLst>
                                        </p:cTn>
                                        <p:tgtEl>
                                          <p:spTgt spid="3">
                                            <p:txEl>
                                              <p:pRg st="4" end="4"/>
                                            </p:txEl>
                                          </p:spTgt>
                                        </p:tgtEl>
                                        <p:attrNameLst>
                                          <p:attrName>ppt_y</p:attrName>
                                        </p:attrNameLst>
                                      </p:cBhvr>
                                    </p:anim>
                                    <p:animRot by="21600000">
                                      <p:cBhvr>
                                        <p:cTn id="54" dur="1000" fill="hold">
                                          <p:stCondLst>
                                            <p:cond delay="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1" y="685800"/>
            <a:ext cx="5562599" cy="1015663"/>
          </a:xfrm>
          <a:prstGeom prst="rect">
            <a:avLst/>
          </a:prstGeom>
          <a:solidFill>
            <a:schemeClr val="tx1">
              <a:lumMod val="50000"/>
              <a:lumOff val="50000"/>
            </a:schemeClr>
          </a:solidFill>
          <a:ln w="38100">
            <a:solidFill>
              <a:srgbClr val="C00000"/>
            </a:solidFill>
          </a:ln>
        </p:spPr>
        <p:txBody>
          <a:bodyPr wrap="square" rtlCol="0">
            <a:spAutoFit/>
          </a:bodyPr>
          <a:lstStyle/>
          <a:p>
            <a:r>
              <a:rPr lang="bn-BD" sz="4400" dirty="0" smtClean="0">
                <a:latin typeface="NikoshBAN" pitchFamily="2" charset="0"/>
                <a:cs typeface="NikoshBAN" pitchFamily="2" charset="0"/>
              </a:rPr>
              <a:t>    </a:t>
            </a:r>
            <a:r>
              <a:rPr lang="bn-BD" sz="6000" dirty="0" smtClean="0">
                <a:latin typeface="NikoshBAN" pitchFamily="2" charset="0"/>
                <a:cs typeface="NikoshBAN" pitchFamily="2" charset="0"/>
              </a:rPr>
              <a:t>সবাইকে ধন্যবাদ</a:t>
            </a:r>
            <a:r>
              <a:rPr lang="bn-BD"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1" y="1828800"/>
            <a:ext cx="5638800" cy="4248150"/>
          </a:xfrm>
          <a:prstGeom prst="rect">
            <a:avLst/>
          </a:prstGeom>
        </p:spPr>
      </p:pic>
    </p:spTree>
    <p:extLst>
      <p:ext uri="{BB962C8B-B14F-4D97-AF65-F5344CB8AC3E}">
        <p14:creationId xmlns:p14="http://schemas.microsoft.com/office/powerpoint/2010/main" val="1320204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210234"/>
            <a:ext cx="5257800" cy="110799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bn-BD"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পাঠ পরিচিতি</a:t>
            </a:r>
            <a:endPar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endParaRPr>
          </a:p>
        </p:txBody>
      </p:sp>
      <p:sp>
        <p:nvSpPr>
          <p:cNvPr id="7" name="TextBox 6"/>
          <p:cNvSpPr txBox="1"/>
          <p:nvPr/>
        </p:nvSpPr>
        <p:spPr>
          <a:xfrm>
            <a:off x="685800" y="1600200"/>
            <a:ext cx="8153399" cy="415498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3600" dirty="0" smtClean="0">
                <a:latin typeface="NikoshBAN" pitchFamily="2" charset="0"/>
                <a:cs typeface="NikoshBAN" pitchFamily="2" charset="0"/>
              </a:rPr>
              <a:t>         </a:t>
            </a:r>
            <a:r>
              <a:rPr lang="bn-BD" sz="5400" dirty="0" smtClean="0">
                <a:latin typeface="NikoshBAN" pitchFamily="2" charset="0"/>
                <a:cs typeface="NikoshBAN" pitchFamily="2" charset="0"/>
              </a:rPr>
              <a:t>শ্রেণিঃ নবম</a:t>
            </a:r>
          </a:p>
          <a:p>
            <a:r>
              <a:rPr lang="bn-BD" sz="5400" dirty="0" smtClean="0">
                <a:latin typeface="NikoshBAN" pitchFamily="2" charset="0"/>
                <a:cs typeface="NikoshBAN" pitchFamily="2" charset="0"/>
              </a:rPr>
              <a:t>     বিষয়ঃ রসায়ন</a:t>
            </a:r>
          </a:p>
          <a:p>
            <a:r>
              <a:rPr lang="bn-BD" sz="5400" dirty="0" smtClean="0">
                <a:latin typeface="NikoshBAN" pitchFamily="2" charset="0"/>
                <a:cs typeface="NikoshBAN" pitchFamily="2" charset="0"/>
              </a:rPr>
              <a:t>    অধ্যায়ঃ দ্বিতীয়</a:t>
            </a:r>
            <a:endParaRPr lang="bn-BD" sz="5400" dirty="0">
              <a:latin typeface="NikoshBAN" pitchFamily="2" charset="0"/>
              <a:cs typeface="NikoshBAN" pitchFamily="2" charset="0"/>
            </a:endParaRPr>
          </a:p>
          <a:p>
            <a:r>
              <a:rPr lang="bn-BD" sz="5400" dirty="0" smtClean="0">
                <a:latin typeface="NikoshBAN" pitchFamily="2" charset="0"/>
                <a:cs typeface="NikoshBAN" pitchFamily="2" charset="0"/>
              </a:rPr>
              <a:t>    </a:t>
            </a:r>
            <a:r>
              <a:rPr lang="en-US" sz="5400" dirty="0" smtClean="0">
                <a:latin typeface="NikoshBAN" pitchFamily="2" charset="0"/>
                <a:cs typeface="NikoshBAN" pitchFamily="2" charset="0"/>
              </a:rPr>
              <a:t>   </a:t>
            </a:r>
            <a:r>
              <a:rPr lang="bn-BD" sz="4800" dirty="0" smtClean="0">
                <a:latin typeface="NikoshBAN" pitchFamily="2" charset="0"/>
                <a:cs typeface="NikoshBAN" pitchFamily="2" charset="0"/>
              </a:rPr>
              <a:t>সময়ঃ</a:t>
            </a:r>
            <a:r>
              <a:rPr lang="en-US" sz="4800" dirty="0" smtClean="0">
                <a:latin typeface="NikoshBAN" pitchFamily="2" charset="0"/>
                <a:cs typeface="NikoshBAN" pitchFamily="2" charset="0"/>
              </a:rPr>
              <a:t> </a:t>
            </a:r>
            <a:r>
              <a:rPr lang="bn-BD" sz="4800" dirty="0" smtClean="0">
                <a:latin typeface="NikoshBAN" pitchFamily="2" charset="0"/>
                <a:cs typeface="NikoshBAN" pitchFamily="2" charset="0"/>
              </a:rPr>
              <a:t>৪৫ মিনিট    </a:t>
            </a:r>
            <a:endParaRPr lang="en-US" sz="4800" dirty="0" smtClean="0">
              <a:latin typeface="NikoshBAN" pitchFamily="2" charset="0"/>
              <a:cs typeface="NikoshBAN" pitchFamily="2" charset="0"/>
            </a:endParaRPr>
          </a:p>
          <a:p>
            <a:r>
              <a:rPr lang="en-US" sz="4800" dirty="0" smtClean="0">
                <a:latin typeface="NikoshBAN" pitchFamily="2" charset="0"/>
                <a:cs typeface="NikoshBAN" pitchFamily="2" charset="0"/>
              </a:rPr>
              <a:t>      </a:t>
            </a:r>
            <a:r>
              <a:rPr lang="bn-BD" sz="4800" dirty="0" smtClean="0">
                <a:latin typeface="NikoshBAN" pitchFamily="2" charset="0"/>
                <a:cs typeface="NikoshBAN" pitchFamily="2" charset="0"/>
              </a:rPr>
              <a:t>তাং  ১০/১২/১৩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32753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6700" y="5715000"/>
            <a:ext cx="2209800" cy="646331"/>
          </a:xfrm>
          <a:prstGeom prst="rect">
            <a:avLst/>
          </a:prstGeom>
          <a:solidFill>
            <a:srgbClr val="FFFF00"/>
          </a:solidFill>
          <a:ln>
            <a:solidFill>
              <a:srgbClr val="FF0000"/>
            </a:solidFill>
          </a:ln>
        </p:spPr>
        <p:txBody>
          <a:bodyPr wrap="square" rtlCol="0">
            <a:spAutoFit/>
          </a:bodyPr>
          <a:lstStyle/>
          <a:p>
            <a:r>
              <a:rPr lang="bn-BD" sz="3600" dirty="0" smtClean="0">
                <a:latin typeface="NikoshBAN" pitchFamily="2" charset="0"/>
                <a:cs typeface="NikoshBAN" pitchFamily="2" charset="0"/>
              </a:rPr>
              <a:t>কঠিন পদার্থ</a:t>
            </a:r>
            <a:endParaRPr lang="en-US" sz="3600" dirty="0"/>
          </a:p>
        </p:txBody>
      </p:sp>
      <p:sp>
        <p:nvSpPr>
          <p:cNvPr id="11" name="TextBox 10"/>
          <p:cNvSpPr txBox="1"/>
          <p:nvPr/>
        </p:nvSpPr>
        <p:spPr>
          <a:xfrm>
            <a:off x="3505200" y="5638800"/>
            <a:ext cx="2057400" cy="646331"/>
          </a:xfrm>
          <a:prstGeom prst="rect">
            <a:avLst/>
          </a:prstGeom>
          <a:solidFill>
            <a:srgbClr val="92D050"/>
          </a:solidFill>
          <a:ln>
            <a:solidFill>
              <a:srgbClr val="FF0000"/>
            </a:solidFill>
          </a:ln>
        </p:spPr>
        <p:txBody>
          <a:bodyPr wrap="square" rtlCol="0">
            <a:spAutoFit/>
          </a:bodyPr>
          <a:lstStyle/>
          <a:p>
            <a:r>
              <a:rPr lang="bn-BD" sz="3600" dirty="0" smtClean="0">
                <a:latin typeface="NikoshBAN" pitchFamily="2" charset="0"/>
                <a:cs typeface="NikoshBAN" pitchFamily="2" charset="0"/>
              </a:rPr>
              <a:t>তরল পদার্থ </a:t>
            </a:r>
            <a:endParaRPr lang="en-US" sz="3600" dirty="0">
              <a:latin typeface="NikoshBAN" pitchFamily="2" charset="0"/>
              <a:cs typeface="NikoshBAN" pitchFamily="2" charset="0"/>
            </a:endParaRPr>
          </a:p>
        </p:txBody>
      </p:sp>
      <p:sp>
        <p:nvSpPr>
          <p:cNvPr id="12" name="TextBox 11"/>
          <p:cNvSpPr txBox="1"/>
          <p:nvPr/>
        </p:nvSpPr>
        <p:spPr>
          <a:xfrm>
            <a:off x="6176092" y="5638799"/>
            <a:ext cx="2714768" cy="646331"/>
          </a:xfrm>
          <a:prstGeom prst="rect">
            <a:avLst/>
          </a:prstGeom>
          <a:solidFill>
            <a:srgbClr val="00B0F0"/>
          </a:solidFill>
          <a:ln>
            <a:solidFill>
              <a:srgbClr val="FF0000"/>
            </a:solidFill>
          </a:ln>
        </p:spPr>
        <p:txBody>
          <a:bodyPr wrap="square" rtlCol="0">
            <a:spAutoFit/>
          </a:bodyPr>
          <a:lstStyle/>
          <a:p>
            <a:r>
              <a:rPr lang="bn-BD" sz="3600" dirty="0" smtClean="0">
                <a:latin typeface="NikoshBAN" pitchFamily="2" charset="0"/>
                <a:cs typeface="NikoshBAN" pitchFamily="2" charset="0"/>
              </a:rPr>
              <a:t> বায়বীয় পদার্থ</a:t>
            </a:r>
            <a:endParaRPr lang="en-US" sz="3600" dirty="0">
              <a:latin typeface="NikoshBAN" pitchFamily="2" charset="0"/>
              <a:cs typeface="NikoshBAN" pitchFamily="2" charset="0"/>
            </a:endParaRPr>
          </a:p>
        </p:txBody>
      </p:sp>
      <p:sp>
        <p:nvSpPr>
          <p:cNvPr id="14" name="TextBox 13"/>
          <p:cNvSpPr txBox="1"/>
          <p:nvPr/>
        </p:nvSpPr>
        <p:spPr>
          <a:xfrm>
            <a:off x="1593144" y="845641"/>
            <a:ext cx="5552132" cy="76944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4400" dirty="0" smtClean="0">
                <a:latin typeface="NikoshBAN" pitchFamily="2" charset="0"/>
                <a:cs typeface="NikoshBAN" pitchFamily="2" charset="0"/>
              </a:rPr>
              <a:t>চিত্রগুলি দেখে চিন্তা করে বল-</a:t>
            </a:r>
            <a:endParaRPr lang="en-US" sz="4400" dirty="0">
              <a:latin typeface="NikoshBAN" pitchFamily="2" charset="0"/>
              <a:cs typeface="NikoshBAN"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438400"/>
            <a:ext cx="2390775" cy="2371725"/>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3383"/>
          <a:stretch/>
        </p:blipFill>
        <p:spPr>
          <a:xfrm>
            <a:off x="6050426" y="2438398"/>
            <a:ext cx="2840434" cy="2371726"/>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7584" r="17637"/>
          <a:stretch/>
        </p:blipFill>
        <p:spPr>
          <a:xfrm>
            <a:off x="3514124" y="2438398"/>
            <a:ext cx="2048476" cy="2371727"/>
          </a:xfrm>
          <a:prstGeom prst="rect">
            <a:avLst/>
          </a:prstGeom>
        </p:spPr>
      </p:pic>
    </p:spTree>
    <p:extLst>
      <p:ext uri="{BB962C8B-B14F-4D97-AF65-F5344CB8AC3E}">
        <p14:creationId xmlns:p14="http://schemas.microsoft.com/office/powerpoint/2010/main" val="163299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1+#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2373086"/>
            <a:ext cx="6477000" cy="166199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bn-BD"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bn-BD" sz="4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আজকের পাঠ</a:t>
            </a:r>
            <a:r>
              <a:rPr lang="bn-BD"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p>
          <a:p>
            <a:r>
              <a:rPr lang="bn-BD"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পদার্থ ও পদার্থের অবস্থা</a:t>
            </a:r>
            <a:r>
              <a:rPr lang="bn-BD"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98245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0740" y="838200"/>
            <a:ext cx="4648200"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bn-BD"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শিখনফল</a:t>
            </a:r>
            <a:r>
              <a:rPr lang="bn-BD"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4" name="TextBox 3"/>
          <p:cNvSpPr txBox="1"/>
          <p:nvPr/>
        </p:nvSpPr>
        <p:spPr>
          <a:xfrm>
            <a:off x="76200" y="3008531"/>
            <a:ext cx="8991600"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600" dirty="0" smtClean="0">
                <a:latin typeface="NikoshBAN" pitchFamily="2" charset="0"/>
                <a:cs typeface="NikoshBAN" pitchFamily="2" charset="0"/>
              </a:rPr>
              <a:t>                     </a:t>
            </a:r>
            <a:r>
              <a:rPr lang="bn-BD" sz="3600" b="1" dirty="0" smtClean="0">
                <a:ln>
                  <a:solidFill>
                    <a:schemeClr val="bg2">
                      <a:lumMod val="25000"/>
                    </a:schemeClr>
                  </a:solidFill>
                </a:ln>
                <a:latin typeface="NikoshBAN" pitchFamily="2" charset="0"/>
                <a:cs typeface="NikoshBAN" pitchFamily="2" charset="0"/>
              </a:rPr>
              <a:t>এই পাঠ শেষে শিক্ষার্থীরা-</a:t>
            </a:r>
          </a:p>
          <a:p>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১। পদার্থ কী  তা বলতে পারবে।</a:t>
            </a:r>
          </a:p>
          <a:p>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২। পদার্থের বিভিন্ন অবস্থার বৈশিষ্ট্য লিখতে পারবে।</a:t>
            </a:r>
          </a:p>
          <a:p>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৩। কঠিন ও তরল পদার্থের মধ্যে পার্থক্য করতে পারবে।</a:t>
            </a:r>
            <a:r>
              <a:rPr lang="bn-BD"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410591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571" y="1447800"/>
            <a:ext cx="2318516" cy="2318516"/>
          </a:xfrm>
          <a:prstGeom prst="rect">
            <a:avLst/>
          </a:prstGeom>
        </p:spPr>
      </p:pic>
      <p:sp>
        <p:nvSpPr>
          <p:cNvPr id="22" name="TextBox 21"/>
          <p:cNvSpPr txBox="1"/>
          <p:nvPr/>
        </p:nvSpPr>
        <p:spPr>
          <a:xfrm flipH="1">
            <a:off x="1738140" y="228600"/>
            <a:ext cx="5638799" cy="1015663"/>
          </a:xfrm>
          <a:prstGeom prst="rect">
            <a:avLst/>
          </a:prstGeom>
          <a:solidFill>
            <a:srgbClr val="00B050"/>
          </a:solidFill>
        </p:spPr>
        <p:txBody>
          <a:bodyPr wrap="square" rtlCol="0">
            <a:spAutoFit/>
          </a:bodyPr>
          <a:lstStyle/>
          <a:p>
            <a:r>
              <a:rPr lang="bn-BD" sz="6000" dirty="0" smtClean="0">
                <a:latin typeface="NikoshBAN" pitchFamily="2" charset="0"/>
                <a:cs typeface="NikoshBAN" pitchFamily="2" charset="0"/>
              </a:rPr>
              <a:t> </a:t>
            </a:r>
            <a:r>
              <a:rPr lang="bn-BD"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চিত্র দেখে চিন্তা করে বল - </a:t>
            </a:r>
            <a:endParaRPr lang="en-US" sz="4800" dirty="0">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257" y="1485264"/>
            <a:ext cx="2286000" cy="2286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4552" y="1447800"/>
            <a:ext cx="2209800"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8140" y="4421578"/>
            <a:ext cx="2452689" cy="1989488"/>
          </a:xfrm>
          <a:prstGeom prst="rect">
            <a:avLst/>
          </a:prstGeom>
        </p:spPr>
      </p:pic>
      <p:sp>
        <p:nvSpPr>
          <p:cNvPr id="6" name="TextBox 5"/>
          <p:cNvSpPr txBox="1"/>
          <p:nvPr/>
        </p:nvSpPr>
        <p:spPr>
          <a:xfrm>
            <a:off x="712519" y="4083568"/>
            <a:ext cx="1219200" cy="646331"/>
          </a:xfrm>
          <a:prstGeom prst="rect">
            <a:avLst/>
          </a:prstGeom>
          <a:noFill/>
        </p:spPr>
        <p:txBody>
          <a:bodyPr wrap="square" rtlCol="0">
            <a:spAutoFit/>
          </a:bodyPr>
          <a:lstStyle/>
          <a:p>
            <a:r>
              <a:rPr lang="bn-BD" sz="3600" dirty="0" smtClean="0">
                <a:latin typeface="NikoshBAN" pitchFamily="2" charset="0"/>
                <a:cs typeface="NikoshBAN" pitchFamily="2" charset="0"/>
              </a:rPr>
              <a:t>পাথর</a:t>
            </a:r>
            <a:endParaRPr lang="en-US" sz="3600" dirty="0">
              <a:latin typeface="NikoshBAN" pitchFamily="2" charset="0"/>
              <a:cs typeface="NikoshBAN" pitchFamily="2" charset="0"/>
            </a:endParaRPr>
          </a:p>
        </p:txBody>
      </p:sp>
      <p:sp>
        <p:nvSpPr>
          <p:cNvPr id="7" name="TextBox 6"/>
          <p:cNvSpPr txBox="1"/>
          <p:nvPr/>
        </p:nvSpPr>
        <p:spPr>
          <a:xfrm>
            <a:off x="3469463" y="4083569"/>
            <a:ext cx="2470179" cy="646331"/>
          </a:xfrm>
          <a:prstGeom prst="rect">
            <a:avLst/>
          </a:prstGeom>
          <a:noFill/>
        </p:spPr>
        <p:txBody>
          <a:bodyPr wrap="square" rtlCol="0">
            <a:spAutoFit/>
          </a:bodyPr>
          <a:lstStyle/>
          <a:p>
            <a:r>
              <a:rPr lang="bn-BD" sz="3600" dirty="0" smtClean="0">
                <a:latin typeface="NikoshBAN" pitchFamily="2" charset="0"/>
                <a:cs typeface="NikoshBAN" pitchFamily="2" charset="0"/>
              </a:rPr>
              <a:t>থার্মোমিটার</a:t>
            </a:r>
            <a:endParaRPr lang="en-US" sz="3600" dirty="0">
              <a:latin typeface="NikoshBAN" pitchFamily="2" charset="0"/>
              <a:cs typeface="NikoshBAN" pitchFamily="2" charset="0"/>
            </a:endParaRPr>
          </a:p>
        </p:txBody>
      </p:sp>
      <p:sp>
        <p:nvSpPr>
          <p:cNvPr id="8" name="TextBox 7"/>
          <p:cNvSpPr txBox="1"/>
          <p:nvPr/>
        </p:nvSpPr>
        <p:spPr>
          <a:xfrm>
            <a:off x="7000887" y="4098413"/>
            <a:ext cx="1447800" cy="646331"/>
          </a:xfrm>
          <a:prstGeom prst="rect">
            <a:avLst/>
          </a:prstGeom>
          <a:noFill/>
        </p:spPr>
        <p:txBody>
          <a:bodyPr wrap="square" rtlCol="0">
            <a:spAutoFit/>
          </a:bodyPr>
          <a:lstStyle/>
          <a:p>
            <a:r>
              <a:rPr lang="bn-BD" sz="3600" dirty="0" smtClean="0">
                <a:latin typeface="NikoshBAN" pitchFamily="2" charset="0"/>
                <a:cs typeface="NikoshBAN" pitchFamily="2" charset="0"/>
              </a:rPr>
              <a:t>বেলুন</a:t>
            </a:r>
            <a:endParaRPr lang="en-US" sz="3600" dirty="0">
              <a:latin typeface="NikoshBAN" pitchFamily="2" charset="0"/>
              <a:cs typeface="NikoshBAN" pitchFamily="2" charset="0"/>
            </a:endParaRPr>
          </a:p>
        </p:txBody>
      </p:sp>
      <p:sp>
        <p:nvSpPr>
          <p:cNvPr id="9" name="TextBox 8"/>
          <p:cNvSpPr txBox="1"/>
          <p:nvPr/>
        </p:nvSpPr>
        <p:spPr>
          <a:xfrm>
            <a:off x="1998518" y="6170657"/>
            <a:ext cx="2559021" cy="646331"/>
          </a:xfrm>
          <a:prstGeom prst="rect">
            <a:avLst/>
          </a:prstGeom>
          <a:noFill/>
        </p:spPr>
        <p:txBody>
          <a:bodyPr wrap="square" rtlCol="0">
            <a:spAutoFit/>
          </a:bodyPr>
          <a:lstStyle/>
          <a:p>
            <a:r>
              <a:rPr lang="bn-BD" dirty="0" smtClean="0"/>
              <a:t> </a:t>
            </a:r>
            <a:r>
              <a:rPr lang="bn-BD" sz="3600" dirty="0" smtClean="0">
                <a:latin typeface="NikoshBAN" pitchFamily="2" charset="0"/>
                <a:cs typeface="NikoshBAN" pitchFamily="2" charset="0"/>
              </a:rPr>
              <a:t>লব</a:t>
            </a:r>
            <a:r>
              <a:rPr lang="bn-BD" sz="3600" dirty="0">
                <a:latin typeface="NikoshBAN" pitchFamily="2" charset="0"/>
                <a:cs typeface="NikoshBAN" pitchFamily="2" charset="0"/>
              </a:rPr>
              <a:t>ণ</a:t>
            </a:r>
            <a:r>
              <a:rPr lang="bn-BD" sz="3600" dirty="0" smtClean="0">
                <a:latin typeface="NikoshBAN" pitchFamily="2" charset="0"/>
                <a:cs typeface="NikoshBAN" pitchFamily="2" charset="0"/>
              </a:rPr>
              <a:t> </a:t>
            </a:r>
            <a:endParaRPr lang="en-US" dirty="0"/>
          </a:p>
        </p:txBody>
      </p:sp>
    </p:spTree>
    <p:extLst>
      <p:ext uri="{BB962C8B-B14F-4D97-AF65-F5344CB8AC3E}">
        <p14:creationId xmlns:p14="http://schemas.microsoft.com/office/powerpoint/2010/main" val="115844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104962"/>
            <a:ext cx="1676400" cy="2237994"/>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1230" t="18755"/>
          <a:stretch/>
        </p:blipFill>
        <p:spPr>
          <a:xfrm>
            <a:off x="609600" y="1104961"/>
            <a:ext cx="1727200" cy="210490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0078" r="18332"/>
          <a:stretch/>
        </p:blipFill>
        <p:spPr>
          <a:xfrm>
            <a:off x="6629400" y="1075138"/>
            <a:ext cx="1777513" cy="216454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752165"/>
            <a:ext cx="2224088" cy="2224088"/>
          </a:xfrm>
          <a:prstGeom prst="rect">
            <a:avLst/>
          </a:prstGeom>
        </p:spPr>
      </p:pic>
      <p:sp>
        <p:nvSpPr>
          <p:cNvPr id="6" name="TextBox 5"/>
          <p:cNvSpPr txBox="1"/>
          <p:nvPr/>
        </p:nvSpPr>
        <p:spPr>
          <a:xfrm>
            <a:off x="609600" y="3342956"/>
            <a:ext cx="2133600" cy="646331"/>
          </a:xfrm>
          <a:prstGeom prst="rect">
            <a:avLst/>
          </a:prstGeom>
          <a:noFill/>
        </p:spPr>
        <p:txBody>
          <a:bodyPr wrap="square" rtlCol="0">
            <a:spAutoFit/>
          </a:bodyPr>
          <a:lstStyle/>
          <a:p>
            <a:r>
              <a:rPr lang="bn-BD" sz="3600" dirty="0" smtClean="0">
                <a:latin typeface="NikoshBAN" pitchFamily="2" charset="0"/>
                <a:cs typeface="NikoshBAN" pitchFamily="2" charset="0"/>
              </a:rPr>
              <a:t>  কাঠ</a:t>
            </a:r>
            <a:endParaRPr lang="en-US" sz="3600" dirty="0">
              <a:latin typeface="NikoshBAN" pitchFamily="2" charset="0"/>
              <a:cs typeface="NikoshBAN" pitchFamily="2" charset="0"/>
            </a:endParaRPr>
          </a:p>
        </p:txBody>
      </p:sp>
      <p:sp>
        <p:nvSpPr>
          <p:cNvPr id="7" name="TextBox 6"/>
          <p:cNvSpPr txBox="1"/>
          <p:nvPr/>
        </p:nvSpPr>
        <p:spPr>
          <a:xfrm>
            <a:off x="3733800" y="3429000"/>
            <a:ext cx="1676400" cy="646331"/>
          </a:xfrm>
          <a:prstGeom prst="rect">
            <a:avLst/>
          </a:prstGeom>
          <a:noFill/>
        </p:spPr>
        <p:txBody>
          <a:bodyPr wrap="square" rtlCol="0">
            <a:spAutoFit/>
          </a:bodyPr>
          <a:lstStyle/>
          <a:p>
            <a:r>
              <a:rPr lang="bn-BD" sz="3600" dirty="0" smtClean="0">
                <a:latin typeface="NikoshBAN" pitchFamily="2" charset="0"/>
                <a:cs typeface="NikoshBAN" pitchFamily="2" charset="0"/>
              </a:rPr>
              <a:t>দুধ</a:t>
            </a:r>
            <a:endParaRPr lang="en-US" sz="3600" dirty="0">
              <a:latin typeface="NikoshBAN" pitchFamily="2" charset="0"/>
              <a:cs typeface="NikoshBAN" pitchFamily="2" charset="0"/>
            </a:endParaRPr>
          </a:p>
        </p:txBody>
      </p:sp>
      <p:sp>
        <p:nvSpPr>
          <p:cNvPr id="8" name="TextBox 7"/>
          <p:cNvSpPr txBox="1"/>
          <p:nvPr/>
        </p:nvSpPr>
        <p:spPr>
          <a:xfrm>
            <a:off x="7086600" y="3342956"/>
            <a:ext cx="1320313" cy="646331"/>
          </a:xfrm>
          <a:prstGeom prst="rect">
            <a:avLst/>
          </a:prstGeom>
          <a:noFill/>
        </p:spPr>
        <p:txBody>
          <a:bodyPr wrap="square" rtlCol="0">
            <a:spAutoFit/>
          </a:bodyPr>
          <a:lstStyle/>
          <a:p>
            <a:r>
              <a:rPr lang="bn-BD" sz="3600" dirty="0" smtClean="0">
                <a:latin typeface="NikoshBAN" pitchFamily="2" charset="0"/>
                <a:cs typeface="NikoshBAN" pitchFamily="2" charset="0"/>
              </a:rPr>
              <a:t>পানি</a:t>
            </a:r>
            <a:endParaRPr lang="en-US" sz="3600" dirty="0">
              <a:latin typeface="NikoshBAN" pitchFamily="2" charset="0"/>
              <a:cs typeface="NikoshBAN" pitchFamily="2" charset="0"/>
            </a:endParaRPr>
          </a:p>
        </p:txBody>
      </p:sp>
      <p:sp>
        <p:nvSpPr>
          <p:cNvPr id="9" name="TextBox 8"/>
          <p:cNvSpPr txBox="1"/>
          <p:nvPr/>
        </p:nvSpPr>
        <p:spPr>
          <a:xfrm>
            <a:off x="4724400" y="6077634"/>
            <a:ext cx="1697615" cy="646331"/>
          </a:xfrm>
          <a:prstGeom prst="rect">
            <a:avLst/>
          </a:prstGeom>
          <a:noFill/>
        </p:spPr>
        <p:txBody>
          <a:bodyPr wrap="square" rtlCol="0">
            <a:spAutoFit/>
          </a:bodyPr>
          <a:lstStyle/>
          <a:p>
            <a:r>
              <a:rPr lang="bn-BD" sz="3600" dirty="0" smtClean="0">
                <a:latin typeface="NikoshBAN" pitchFamily="2" charset="0"/>
                <a:cs typeface="NikoshBAN" pitchFamily="2" charset="0"/>
              </a:rPr>
              <a:t>লুব্রিকেট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84020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981200"/>
            <a:ext cx="8458200" cy="286232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n-BD"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  </a:t>
            </a:r>
            <a:r>
              <a:rPr lang="bn-BD"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bn-BD" sz="4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কর্মপত্র -১</a:t>
            </a:r>
            <a:r>
              <a:rPr lang="bn-BD"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bn-BD"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bn-BD"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সময়- ০৫ মিনিট</a:t>
            </a:r>
            <a:endParaRPr lang="en-US" sz="4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a:p>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bn-BD"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পদার্থ </a:t>
            </a:r>
            <a:r>
              <a:rPr lang="bn-BD"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কাকে বলে?</a:t>
            </a:r>
            <a:endParaRPr lang="bn-BD"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a:p>
            <a:r>
              <a:rPr lang="bn-BD"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(একক কাজ) </a:t>
            </a:r>
            <a:endParaRPr lang="en-US"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endParaRPr>
          </a:p>
        </p:txBody>
      </p:sp>
    </p:spTree>
    <p:extLst>
      <p:ext uri="{BB962C8B-B14F-4D97-AF65-F5344CB8AC3E}">
        <p14:creationId xmlns:p14="http://schemas.microsoft.com/office/powerpoint/2010/main" val="367009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nodeType="clickEffect">
                                  <p:stCondLst>
                                    <p:cond delay="0"/>
                                  </p:stCondLst>
                                  <p:iterate type="lt">
                                    <p:tmPct val="10000"/>
                                  </p:iterate>
                                  <p:childTnLst>
                                    <p:set>
                                      <p:cBhvr>
                                        <p:cTn id="20" dur="1" fill="hold">
                                          <p:stCondLst>
                                            <p:cond delay="0"/>
                                          </p:stCondLst>
                                        </p:cTn>
                                        <p:tgtEl>
                                          <p:spTgt spid="4">
                                            <p:txEl>
                                              <p:pRg st="1" end="1"/>
                                            </p:txEl>
                                          </p:spTgt>
                                        </p:tgtEl>
                                        <p:attrNameLst>
                                          <p:attrName>style.visibility</p:attrName>
                                        </p:attrNameLst>
                                      </p:cBhvr>
                                      <p:to>
                                        <p:strVal val="visible"/>
                                      </p:to>
                                    </p:set>
                                    <p:anim by="(-#ppt_w*2)" calcmode="lin" valueType="num">
                                      <p:cBhvr rctx="PPT">
                                        <p:cTn id="21" dur="500" autoRev="1" fill="hold">
                                          <p:stCondLst>
                                            <p:cond delay="0"/>
                                          </p:stCondLst>
                                        </p:cTn>
                                        <p:tgtEl>
                                          <p:spTgt spid="4">
                                            <p:txEl>
                                              <p:pRg st="1" end="1"/>
                                            </p:txEl>
                                          </p:spTgt>
                                        </p:tgtEl>
                                        <p:attrNameLst>
                                          <p:attrName>ppt_w</p:attrName>
                                        </p:attrNameLst>
                                      </p:cBhvr>
                                    </p:anim>
                                    <p:anim by="(#ppt_w*0.50)" calcmode="lin" valueType="num">
                                      <p:cBhvr>
                                        <p:cTn id="22" dur="500" decel="50000" autoRev="1" fill="hold">
                                          <p:stCondLst>
                                            <p:cond delay="0"/>
                                          </p:stCondLst>
                                        </p:cTn>
                                        <p:tgtEl>
                                          <p:spTgt spid="4">
                                            <p:txEl>
                                              <p:pRg st="1" end="1"/>
                                            </p:txEl>
                                          </p:spTgt>
                                        </p:tgtEl>
                                        <p:attrNameLst>
                                          <p:attrName>ppt_x</p:attrName>
                                        </p:attrNameLst>
                                      </p:cBhvr>
                                    </p:anim>
                                    <p:anim from="(-#ppt_h/2)" to="(#ppt_y)" calcmode="lin" valueType="num">
                                      <p:cBhvr>
                                        <p:cTn id="23" dur="1000" fill="hold">
                                          <p:stCondLst>
                                            <p:cond delay="0"/>
                                          </p:stCondLst>
                                        </p:cTn>
                                        <p:tgtEl>
                                          <p:spTgt spid="4">
                                            <p:txEl>
                                              <p:pRg st="1" end="1"/>
                                            </p:txEl>
                                          </p:spTgt>
                                        </p:tgtEl>
                                        <p:attrNameLst>
                                          <p:attrName>ppt_y</p:attrName>
                                        </p:attrNameLst>
                                      </p:cBhvr>
                                    </p:anim>
                                    <p:animRot by="21600000">
                                      <p:cBhvr>
                                        <p:cTn id="24" dur="1000" fill="hold">
                                          <p:stCondLst>
                                            <p:cond delay="0"/>
                                          </p:stCondLst>
                                        </p:cTn>
                                        <p:tgtEl>
                                          <p:spTgt spid="4">
                                            <p:txEl>
                                              <p:pRg st="1" end="1"/>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1893</TotalTime>
  <Words>601</Words>
  <Application>Microsoft Office PowerPoint</Application>
  <PresentationFormat>On-screen Show (4:3)</PresentationFormat>
  <Paragraphs>106</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স্বাগতম</vt:lpstr>
      <vt:lpstr>শিক্ষক 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কঠিন ও তরল পদার্থের মধ্যে ৪ টি পার্থক্য</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Doel-1612i3</dc:creator>
  <cp:lastModifiedBy>Doel-1612i3</cp:lastModifiedBy>
  <cp:revision>219</cp:revision>
  <dcterms:created xsi:type="dcterms:W3CDTF">2006-08-16T00:00:00Z</dcterms:created>
  <dcterms:modified xsi:type="dcterms:W3CDTF">2013-12-18T03:33:21Z</dcterms:modified>
</cp:coreProperties>
</file>